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2" r:id="rId3"/>
  </p:sldMasterIdLst>
  <p:notesMasterIdLst>
    <p:notesMasterId r:id="rId5"/>
  </p:notesMasterIdLst>
  <p:handoutMasterIdLst>
    <p:handoutMasterId r:id="rId35"/>
  </p:handoutMasterIdLst>
  <p:sldIdLst>
    <p:sldId id="409" r:id="rId4"/>
    <p:sldId id="304" r:id="rId6"/>
    <p:sldId id="325" r:id="rId7"/>
    <p:sldId id="490" r:id="rId8"/>
    <p:sldId id="518" r:id="rId9"/>
    <p:sldId id="494" r:id="rId10"/>
    <p:sldId id="495" r:id="rId11"/>
    <p:sldId id="496" r:id="rId12"/>
    <p:sldId id="517" r:id="rId13"/>
    <p:sldId id="498" r:id="rId14"/>
    <p:sldId id="497" r:id="rId15"/>
    <p:sldId id="459" r:id="rId16"/>
    <p:sldId id="332" r:id="rId17"/>
    <p:sldId id="413" r:id="rId18"/>
    <p:sldId id="427" r:id="rId19"/>
    <p:sldId id="414" r:id="rId20"/>
    <p:sldId id="426" r:id="rId21"/>
    <p:sldId id="454" r:id="rId22"/>
    <p:sldId id="455" r:id="rId23"/>
    <p:sldId id="415" r:id="rId24"/>
    <p:sldId id="456" r:id="rId25"/>
    <p:sldId id="457" r:id="rId26"/>
    <p:sldId id="458" r:id="rId27"/>
    <p:sldId id="364" r:id="rId28"/>
    <p:sldId id="425" r:id="rId29"/>
    <p:sldId id="376" r:id="rId30"/>
    <p:sldId id="492" r:id="rId31"/>
    <p:sldId id="543" r:id="rId32"/>
    <p:sldId id="488" r:id="rId33"/>
    <p:sldId id="411" r:id="rId34"/>
  </p:sldIdLst>
  <p:sldSz cx="9144000" cy="5143500" type="screen16x9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B86"/>
    <a:srgbClr val="3965B5"/>
    <a:srgbClr val="335BA3"/>
    <a:srgbClr val="4472C4"/>
    <a:srgbClr val="213F79"/>
    <a:srgbClr val="19305D"/>
    <a:srgbClr val="245D90"/>
    <a:srgbClr val="233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1" autoAdjust="0"/>
    <p:restoredTop sz="86576" autoAdjust="0"/>
  </p:normalViewPr>
  <p:slideViewPr>
    <p:cSldViewPr>
      <p:cViewPr varScale="1">
        <p:scale>
          <a:sx n="100" d="100"/>
          <a:sy n="100" d="100"/>
        </p:scale>
        <p:origin x="749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gs" Target="tags/tag18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83A73-7E71-49D8-92D0-115430B01572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D3AA0-304A-4342-893E-85B1BA856FF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718BD-2D04-41BB-9FDA-B3B143C371A6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A3554-0430-45DB-BDFE-3C446509E54A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file:///C:\Users\1V994W2\PycharmProjects\PPT_Background_Generation/pic_temp/0_pic_quater_right_down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.xml"/><Relationship Id="rId4" Type="http://schemas.openxmlformats.org/officeDocument/2006/relationships/image" Target="file:///C:\Users\1V994W2\Documents\Tencent%20Files\574576071\FileRecv\&#25340;&#35013;&#32032;&#26448;\&#21830;&#21153;&#25968;&#25454;-10\\01\subject_holdleft_41,235,255_0_staid_full_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7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image" Target="file:///C:\Users\1V994W2\PycharmProjects\PPT_Background_Generation/pic_temp/0_pic_quater_right_down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37.xml"/><Relationship Id="rId4" Type="http://schemas.openxmlformats.org/officeDocument/2006/relationships/image" Target="file:///C:\Users\1V994W2\Documents\Tencent%20Files\574576071\FileRecv\&#25340;&#35013;&#32032;&#26448;\&#21830;&#21153;&#25968;&#25454;-10\\01\subject_holdleft_41,235,255_0_staid_full_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36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5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64.xml"/><Relationship Id="rId4" Type="http://schemas.openxmlformats.org/officeDocument/2006/relationships/image" Target="file:///C:\Users\1V994W2\Documents\Tencent%20Files\574576071\FileRecv\&#25340;&#35013;&#32032;&#26448;\&#21830;&#21153;&#25968;&#25454;-10\\01\subject_holdleft_41,235,255_0_staid_full_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0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93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02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11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22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418868" y="1195644"/>
            <a:ext cx="3230748" cy="3230748"/>
          </a:xfrm>
          <a:prstGeom prst="diamond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173512" y="2001774"/>
            <a:ext cx="1618488" cy="1618488"/>
          </a:xfrm>
          <a:prstGeom prst="diamond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96190" y="2001774"/>
            <a:ext cx="1618488" cy="1618488"/>
          </a:xfrm>
          <a:prstGeom prst="diamond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56641" y="2001774"/>
            <a:ext cx="1618488" cy="1618488"/>
          </a:xfrm>
          <a:prstGeom prst="diamond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984373" y="2811018"/>
            <a:ext cx="1618488" cy="1618488"/>
          </a:xfrm>
          <a:prstGeom prst="diamond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1430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5720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430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575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572000" y="1005840"/>
            <a:ext cx="3429000" cy="3429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430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0080" y="1005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783080" y="1005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926080" y="1005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40080" y="2148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783080" y="2148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926080" y="2148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40080" y="3291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83080" y="3291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926080" y="3291840"/>
            <a:ext cx="1143000" cy="1143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43000" y="2377440"/>
            <a:ext cx="1371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257800" y="1005840"/>
            <a:ext cx="2743200" cy="2743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514600" y="2377440"/>
            <a:ext cx="1371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886200" y="2377440"/>
            <a:ext cx="1371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40762" y="1238250"/>
            <a:ext cx="4524375" cy="3000375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/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5305" y="1238250"/>
            <a:ext cx="4524375" cy="3000375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/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005840"/>
            <a:ext cx="36576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00600" y="1005840"/>
            <a:ext cx="36576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8650" y="1005840"/>
            <a:ext cx="2514600" cy="13716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00750" y="1005840"/>
            <a:ext cx="2514600" cy="13716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14700" y="1005840"/>
            <a:ext cx="2514600" cy="13716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8650" y="1005840"/>
            <a:ext cx="2514600" cy="25146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00750" y="1005840"/>
            <a:ext cx="2514600" cy="25146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14700" y="1005840"/>
            <a:ext cx="2514600" cy="25146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41252" y="1188454"/>
            <a:ext cx="3230748" cy="3230748"/>
          </a:xfrm>
          <a:prstGeom prst="diamond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59200" y="2799080"/>
            <a:ext cx="1618488" cy="1618488"/>
          </a:xfrm>
          <a:prstGeom prst="diamond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377688" y="2799080"/>
            <a:ext cx="1618488" cy="1618488"/>
          </a:xfrm>
          <a:prstGeom prst="diamond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8650" y="1371600"/>
            <a:ext cx="2514600" cy="32004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00750" y="1371600"/>
            <a:ext cx="2514600" cy="32004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14700" y="1371600"/>
            <a:ext cx="2514600" cy="32004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40080" y="1005840"/>
            <a:ext cx="1600200" cy="3429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86000" y="1005840"/>
            <a:ext cx="1600200" cy="3429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31920" y="1005840"/>
            <a:ext cx="1600200" cy="34290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8650" y="1005840"/>
            <a:ext cx="1828800" cy="2514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647950" y="1005840"/>
            <a:ext cx="1828800" cy="2514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67250" y="1005840"/>
            <a:ext cx="1828800" cy="2514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86550" y="1005840"/>
            <a:ext cx="1828800" cy="2514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8650" y="1276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647950" y="1276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67250" y="1276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86550" y="1276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/>
          <a:p>
            <a:fld id="{EFAF4AA5-1B32-4B1D-9466-74C2062FAF79}" type="slidenum">
              <a:rPr lang="uk-UA" smtClean="0"/>
            </a:fld>
            <a:endParaRPr lang="uk-U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8650" y="129159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8650" y="30289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67250" y="129159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67250" y="30289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/>
          <a:p>
            <a:fld id="{EFAF4AA5-1B32-4B1D-9466-74C2062FAF79}" type="slidenum">
              <a:rPr lang="uk-UA" smtClean="0"/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4360" y="1291590"/>
            <a:ext cx="1600200" cy="1600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4360" y="3028950"/>
            <a:ext cx="1600200" cy="1600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31720" y="1291590"/>
            <a:ext cx="1600200" cy="1600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31720" y="3028950"/>
            <a:ext cx="1600200" cy="1600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8650" y="1230630"/>
            <a:ext cx="2514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00750" y="1230630"/>
            <a:ext cx="2514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14700" y="1230630"/>
            <a:ext cx="2514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8650" y="3105150"/>
            <a:ext cx="2514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00750" y="3105150"/>
            <a:ext cx="2514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14700" y="3105150"/>
            <a:ext cx="25146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47700" y="1288542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667000" y="1288542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86300" y="1288542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705600" y="1288542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7700" y="3181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667000" y="3181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686300" y="3181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05600" y="3181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352550"/>
            <a:ext cx="7772400" cy="13716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85800" y="2952750"/>
            <a:ext cx="1371600" cy="13716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86600" y="2952750"/>
            <a:ext cx="1371600" cy="13716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486400" y="2952750"/>
            <a:ext cx="1371600" cy="13716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886200" y="2952750"/>
            <a:ext cx="1371600" cy="13716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286000" y="2952750"/>
            <a:ext cx="1371600" cy="13716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67000"/>
              </a:prstClr>
            </a:outerShdw>
          </a:effectLst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-MEDIA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628650" y="1169098"/>
            <a:ext cx="5495206" cy="3091054"/>
          </a:xfrm>
          <a:prstGeom prst="rect">
            <a:avLst/>
          </a:prstGeom>
        </p:spPr>
        <p:txBody>
          <a:bodyPr lIns="45720" tIns="22860" rIns="45720" bIns="22860"/>
          <a:lstStyle/>
          <a:p>
            <a:r>
              <a:rPr lang="en-US" dirty="0"/>
              <a:t>Click icon to add media</a:t>
            </a:r>
            <a:endParaRPr lang="uk-UA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1430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5720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575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865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91015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452320" y="4787490"/>
            <a:ext cx="1224136" cy="30467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Impact" panose="020B080603090205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34" name="矩形 14"/>
          <p:cNvSpPr/>
          <p:nvPr userDrawn="1"/>
        </p:nvSpPr>
        <p:spPr>
          <a:xfrm>
            <a:off x="7452320" y="415194"/>
            <a:ext cx="1686407" cy="428364"/>
          </a:xfrm>
          <a:custGeom>
            <a:avLst/>
            <a:gdLst>
              <a:gd name="connsiteX0" fmla="*/ 0 w 1686407"/>
              <a:gd name="connsiteY0" fmla="*/ 0 h 426825"/>
              <a:gd name="connsiteX1" fmla="*/ 1686407 w 1686407"/>
              <a:gd name="connsiteY1" fmla="*/ 0 h 426825"/>
              <a:gd name="connsiteX2" fmla="*/ 1686407 w 1686407"/>
              <a:gd name="connsiteY2" fmla="*/ 426825 h 426825"/>
              <a:gd name="connsiteX3" fmla="*/ 0 w 1686407"/>
              <a:gd name="connsiteY3" fmla="*/ 426825 h 426825"/>
              <a:gd name="connsiteX4" fmla="*/ 0 w 1686407"/>
              <a:gd name="connsiteY4" fmla="*/ 0 h 426825"/>
              <a:gd name="connsiteX0-1" fmla="*/ 0 w 1686407"/>
              <a:gd name="connsiteY0-2" fmla="*/ 0 h 428364"/>
              <a:gd name="connsiteX1-3" fmla="*/ 1686407 w 1686407"/>
              <a:gd name="connsiteY1-4" fmla="*/ 0 h 428364"/>
              <a:gd name="connsiteX2-5" fmla="*/ 1686407 w 1686407"/>
              <a:gd name="connsiteY2-6" fmla="*/ 426825 h 428364"/>
              <a:gd name="connsiteX3-7" fmla="*/ 144234 w 1686407"/>
              <a:gd name="connsiteY3-8" fmla="*/ 428364 h 428364"/>
              <a:gd name="connsiteX4-9" fmla="*/ 0 w 1686407"/>
              <a:gd name="connsiteY4-10" fmla="*/ 426825 h 428364"/>
              <a:gd name="connsiteX5" fmla="*/ 0 w 1686407"/>
              <a:gd name="connsiteY5" fmla="*/ 0 h 428364"/>
              <a:gd name="connsiteX0-11" fmla="*/ 0 w 1686407"/>
              <a:gd name="connsiteY0-12" fmla="*/ 0 h 428364"/>
              <a:gd name="connsiteX1-13" fmla="*/ 1686407 w 1686407"/>
              <a:gd name="connsiteY1-14" fmla="*/ 0 h 428364"/>
              <a:gd name="connsiteX2-15" fmla="*/ 1686407 w 1686407"/>
              <a:gd name="connsiteY2-16" fmla="*/ 426825 h 428364"/>
              <a:gd name="connsiteX3-17" fmla="*/ 144234 w 1686407"/>
              <a:gd name="connsiteY3-18" fmla="*/ 428364 h 428364"/>
              <a:gd name="connsiteX4-19" fmla="*/ 0 w 1686407"/>
              <a:gd name="connsiteY4-20" fmla="*/ 0 h 428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86407" h="428364">
                <a:moveTo>
                  <a:pt x="0" y="0"/>
                </a:moveTo>
                <a:lnTo>
                  <a:pt x="1686407" y="0"/>
                </a:lnTo>
                <a:lnTo>
                  <a:pt x="1686407" y="426825"/>
                </a:lnTo>
                <a:lnTo>
                  <a:pt x="144234" y="428364"/>
                </a:lnTo>
                <a:lnTo>
                  <a:pt x="0" y="0"/>
                </a:lnTo>
                <a:close/>
              </a:path>
            </a:pathLst>
          </a:custGeom>
          <a:solidFill>
            <a:srgbClr val="213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 2"/>
          <p:cNvSpPr/>
          <p:nvPr userDrawn="1"/>
        </p:nvSpPr>
        <p:spPr>
          <a:xfrm>
            <a:off x="0" y="386357"/>
            <a:ext cx="7683879" cy="427673"/>
          </a:xfrm>
          <a:custGeom>
            <a:avLst/>
            <a:gdLst>
              <a:gd name="connsiteX0" fmla="*/ 0 w 7683879"/>
              <a:gd name="connsiteY0" fmla="*/ 0 h 426825"/>
              <a:gd name="connsiteX1" fmla="*/ 7683879 w 7683879"/>
              <a:gd name="connsiteY1" fmla="*/ 0 h 426825"/>
              <a:gd name="connsiteX2" fmla="*/ 7683879 w 7683879"/>
              <a:gd name="connsiteY2" fmla="*/ 426825 h 426825"/>
              <a:gd name="connsiteX3" fmla="*/ 0 w 7683879"/>
              <a:gd name="connsiteY3" fmla="*/ 426825 h 426825"/>
              <a:gd name="connsiteX4" fmla="*/ 0 w 7683879"/>
              <a:gd name="connsiteY4" fmla="*/ 0 h 426825"/>
              <a:gd name="connsiteX0-1" fmla="*/ 0 w 7683879"/>
              <a:gd name="connsiteY0-2" fmla="*/ 848 h 427673"/>
              <a:gd name="connsiteX1-3" fmla="*/ 7526215 w 7683879"/>
              <a:gd name="connsiteY1-4" fmla="*/ 0 h 427673"/>
              <a:gd name="connsiteX2-5" fmla="*/ 7683879 w 7683879"/>
              <a:gd name="connsiteY2-6" fmla="*/ 848 h 427673"/>
              <a:gd name="connsiteX3-7" fmla="*/ 7683879 w 7683879"/>
              <a:gd name="connsiteY3-8" fmla="*/ 427673 h 427673"/>
              <a:gd name="connsiteX4-9" fmla="*/ 0 w 7683879"/>
              <a:gd name="connsiteY4-10" fmla="*/ 427673 h 427673"/>
              <a:gd name="connsiteX5" fmla="*/ 0 w 7683879"/>
              <a:gd name="connsiteY5" fmla="*/ 848 h 427673"/>
              <a:gd name="connsiteX0-11" fmla="*/ 0 w 7683879"/>
              <a:gd name="connsiteY0-12" fmla="*/ 848 h 427673"/>
              <a:gd name="connsiteX1-13" fmla="*/ 7526215 w 7683879"/>
              <a:gd name="connsiteY1-14" fmla="*/ 0 h 427673"/>
              <a:gd name="connsiteX2-15" fmla="*/ 7683879 w 7683879"/>
              <a:gd name="connsiteY2-16" fmla="*/ 427673 h 427673"/>
              <a:gd name="connsiteX3-17" fmla="*/ 0 w 7683879"/>
              <a:gd name="connsiteY3-18" fmla="*/ 427673 h 427673"/>
              <a:gd name="connsiteX4-19" fmla="*/ 0 w 7683879"/>
              <a:gd name="connsiteY4-20" fmla="*/ 848 h 427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83879" h="427673">
                <a:moveTo>
                  <a:pt x="0" y="848"/>
                </a:moveTo>
                <a:lnTo>
                  <a:pt x="7526215" y="0"/>
                </a:lnTo>
                <a:lnTo>
                  <a:pt x="7683879" y="427673"/>
                </a:lnTo>
                <a:lnTo>
                  <a:pt x="0" y="427673"/>
                </a:lnTo>
                <a:lnTo>
                  <a:pt x="0" y="848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菱形 36"/>
          <p:cNvSpPr/>
          <p:nvPr userDrawn="1"/>
        </p:nvSpPr>
        <p:spPr>
          <a:xfrm>
            <a:off x="326632" y="501231"/>
            <a:ext cx="226997" cy="223219"/>
          </a:xfrm>
          <a:prstGeom prst="diamond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76200" dist="50800" dir="462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8" name="菱形 37"/>
          <p:cNvSpPr/>
          <p:nvPr userDrawn="1"/>
        </p:nvSpPr>
        <p:spPr>
          <a:xfrm>
            <a:off x="251520" y="483518"/>
            <a:ext cx="176643" cy="173702"/>
          </a:xfrm>
          <a:prstGeom prst="diamond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76200" dist="50800" dir="462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4" grpId="0" animBg="1"/>
          <p:bldP spid="35" grpId="0" animBg="1"/>
          <p:bldP spid="37" grpId="0" animBg="1"/>
          <p:bldP spid="3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4" grpId="0" animBg="1"/>
          <p:bldP spid="35" grpId="0" animBg="1"/>
          <p:bldP spid="37" grpId="0" animBg="1"/>
          <p:bldP spid="38" grpId="0" animBg="1"/>
        </p:bldLst>
      </p:timing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786188"/>
          </a:xfrm>
          <a:custGeom>
            <a:avLst/>
            <a:gdLst>
              <a:gd name="connsiteX0" fmla="*/ 0 w 12192000"/>
              <a:gd name="connsiteY0" fmla="*/ 0 h 5048250"/>
              <a:gd name="connsiteX1" fmla="*/ 12192000 w 12192000"/>
              <a:gd name="connsiteY1" fmla="*/ 0 h 5048250"/>
              <a:gd name="connsiteX2" fmla="*/ 12192000 w 12192000"/>
              <a:gd name="connsiteY2" fmla="*/ 5048250 h 5048250"/>
              <a:gd name="connsiteX3" fmla="*/ 0 w 12192000"/>
              <a:gd name="connsiteY3" fmla="*/ 504825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8250">
                <a:moveTo>
                  <a:pt x="0" y="0"/>
                </a:moveTo>
                <a:lnTo>
                  <a:pt x="12192000" y="0"/>
                </a:lnTo>
                <a:lnTo>
                  <a:pt x="12192000" y="5048250"/>
                </a:lnTo>
                <a:lnTo>
                  <a:pt x="0" y="5048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44608"/>
            <a:ext cx="4114800" cy="3654284"/>
          </a:xfrm>
          <a:prstGeom prst="rect">
            <a:avLst/>
          </a:prstGeom>
        </p:spPr>
      </p:pic>
      <p:pic>
        <p:nvPicPr>
          <p:cNvPr id="5" name="图片 4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37916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11"/>
            </p:custDataLst>
          </p:nvPr>
        </p:nvSpPr>
        <p:spPr>
          <a:xfrm>
            <a:off x="609333" y="2595801"/>
            <a:ext cx="3581429" cy="833438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12"/>
            </p:custDataLst>
          </p:nvPr>
        </p:nvSpPr>
        <p:spPr>
          <a:xfrm>
            <a:off x="571739" y="1714263"/>
            <a:ext cx="3619024" cy="72818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22" y="1047750"/>
            <a:ext cx="1714278" cy="304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2855595" y="2166224"/>
            <a:ext cx="3660458" cy="8110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cxnSp>
        <p:nvCxnSpPr>
          <p:cNvPr id="8" name="直接连接符 7"/>
          <p:cNvCxnSpPr/>
          <p:nvPr>
            <p:custDataLst>
              <p:tags r:id="rId9"/>
            </p:custDataLst>
          </p:nvPr>
        </p:nvCxnSpPr>
        <p:spPr>
          <a:xfrm>
            <a:off x="2623185" y="2165985"/>
            <a:ext cx="0" cy="8115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4679158" y="714381"/>
            <a:ext cx="3962432" cy="4041680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502448" y="714381"/>
            <a:ext cx="3962432" cy="285752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1110037"/>
            <a:ext cx="3291840" cy="2923427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584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423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X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100584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486400" y="100584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237744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657600" y="237744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315200" y="237744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02448" y="714381"/>
            <a:ext cx="8139178" cy="404168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44608"/>
            <a:ext cx="4114800" cy="3654284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3791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1"/>
            </p:custDataLst>
          </p:nvPr>
        </p:nvSpPr>
        <p:spPr>
          <a:xfrm>
            <a:off x="860346" y="2949179"/>
            <a:ext cx="3269933" cy="277654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5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2"/>
            </p:custDataLst>
          </p:nvPr>
        </p:nvSpPr>
        <p:spPr>
          <a:xfrm>
            <a:off x="860346" y="1916669"/>
            <a:ext cx="3269933" cy="879158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cxnSp>
        <p:nvCxnSpPr>
          <p:cNvPr id="9" name="直接连接符 8"/>
          <p:cNvCxnSpPr/>
          <p:nvPr>
            <p:custDataLst>
              <p:tags r:id="rId13"/>
            </p:custDataLst>
          </p:nvPr>
        </p:nvCxnSpPr>
        <p:spPr>
          <a:xfrm flipV="1">
            <a:off x="632222" y="2040494"/>
            <a:ext cx="0" cy="1143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2412" y="332423"/>
            <a:ext cx="8139178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19056" y="227857"/>
            <a:ext cx="8705888" cy="4687787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961200" y="936900"/>
            <a:ext cx="7219800" cy="542700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960835" y="1622700"/>
            <a:ext cx="7219950" cy="2583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3618452" cy="514350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800"/>
            <a:ext cx="2970000" cy="661500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000"/>
            <a:ext cx="2967300" cy="3069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454"/>
            <a:ext cx="4860000" cy="381595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199825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37916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9000" y="585900"/>
            <a:ext cx="8232300" cy="4698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459000" y="1244700"/>
            <a:ext cx="8231981" cy="621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59581" y="2106000"/>
            <a:ext cx="8224200" cy="25731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3771728"/>
            <a:ext cx="9144000" cy="137177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37916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3600" y="502200"/>
            <a:ext cx="8232300" cy="423900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53628" y="1260900"/>
            <a:ext cx="8243100" cy="2408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445500" y="3885300"/>
            <a:ext cx="8251200" cy="7587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X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0058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828800" y="10058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57600" y="10058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486400" y="10058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315200" y="10058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23774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828800" y="23774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657600" y="23774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5486400" y="23774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315200" y="2377440"/>
            <a:ext cx="182880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  <p:sp>
        <p:nvSpPr>
          <p:cNvPr id="17" name="矩形 7"/>
          <p:cNvSpPr/>
          <p:nvPr userDrawn="1"/>
        </p:nvSpPr>
        <p:spPr>
          <a:xfrm>
            <a:off x="1" y="572146"/>
            <a:ext cx="9138050" cy="34281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5" rIns="91411" bIns="4570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2" name="图片 11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584"/>
            <a:ext cx="540068" cy="5379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34700" y="178200"/>
            <a:ext cx="8278200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34700" y="1247400"/>
            <a:ext cx="40068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681800" y="1247400"/>
            <a:ext cx="40257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429300" y="3612600"/>
            <a:ext cx="40068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4689900" y="3609900"/>
            <a:ext cx="40257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715268"/>
            <a:ext cx="9144000" cy="3712964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48" y="3933189"/>
            <a:ext cx="1215152" cy="1210311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189"/>
            <a:ext cx="1215152" cy="12103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142100" y="1004400"/>
            <a:ext cx="6858000" cy="17901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141810" y="2897100"/>
            <a:ext cx="6858000" cy="1242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XA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15049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486400" y="15049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28765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657600" y="28765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315200" y="28765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XAS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4287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14287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57600" y="14287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486400" y="14287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315200" y="14287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2800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828800" y="2800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657600" y="2800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486400" y="2800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315200" y="2800350"/>
            <a:ext cx="1828800" cy="13716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XA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1430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575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5720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86500" y="10058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430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575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86500" y="2720340"/>
            <a:ext cx="1714500" cy="17145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CAS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143000" y="1005840"/>
            <a:ext cx="1714500" cy="34290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57500" y="1005840"/>
            <a:ext cx="3429000" cy="17145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86500" y="1005840"/>
            <a:ext cx="1714500" cy="17145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57500" y="2720340"/>
            <a:ext cx="1714500" cy="17145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0" y="2720340"/>
            <a:ext cx="3429000" cy="17145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lIns="45720" tIns="22860" rIns="45720" bIns="22860"/>
          <a:lstStyle>
            <a:lvl1pPr>
              <a:defRPr sz="1000"/>
            </a:lvl1pPr>
          </a:lstStyle>
          <a:p>
            <a:r>
              <a:rPr lang="en-US" dirty="0"/>
              <a:t>Click icon to add picture</a:t>
            </a:r>
            <a:endParaRPr lang="uk-UA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8348" y="236878"/>
            <a:ext cx="417052" cy="353672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8650" y="172388"/>
            <a:ext cx="7886700" cy="397896"/>
          </a:xfrm>
          <a:prstGeom prst="rect">
            <a:avLst/>
          </a:prstGeom>
        </p:spPr>
        <p:txBody>
          <a:bodyPr lIns="45720" tIns="22860" rIns="45720" bIns="22860"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4" Type="http://schemas.openxmlformats.org/officeDocument/2006/relationships/theme" Target="../theme/theme2.xml"/><Relationship Id="rId43" Type="http://schemas.openxmlformats.org/officeDocument/2006/relationships/tags" Target="../tags/tag133.xml"/><Relationship Id="rId42" Type="http://schemas.openxmlformats.org/officeDocument/2006/relationships/tags" Target="../tags/tag132.xml"/><Relationship Id="rId41" Type="http://schemas.openxmlformats.org/officeDocument/2006/relationships/tags" Target="../tags/tag131.xml"/><Relationship Id="rId40" Type="http://schemas.openxmlformats.org/officeDocument/2006/relationships/tags" Target="../tags/tag130.xml"/><Relationship Id="rId4" Type="http://schemas.openxmlformats.org/officeDocument/2006/relationships/slideLayout" Target="../slideLayouts/slideLayout37.xml"/><Relationship Id="rId39" Type="http://schemas.openxmlformats.org/officeDocument/2006/relationships/tags" Target="../tags/tag129.xml"/><Relationship Id="rId38" Type="http://schemas.openxmlformats.org/officeDocument/2006/relationships/tags" Target="../tags/tag128.xml"/><Relationship Id="rId37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3.xml"/><Relationship Id="rId3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8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9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0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1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2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2.xml"/><Relationship Id="rId5" Type="http://schemas.openxmlformats.org/officeDocument/2006/relationships/tags" Target="../tags/tag134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5.xml"/><Relationship Id="rId3" Type="http://schemas.openxmlformats.org/officeDocument/2006/relationships/tags" Target="../tags/tag14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5.xml"/><Relationship Id="rId3" Type="http://schemas.openxmlformats.org/officeDocument/2006/relationships/tags" Target="../tags/tag148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0.xml"/><Relationship Id="rId3" Type="http://schemas.openxmlformats.org/officeDocument/2006/relationships/tags" Target="../tags/tag149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8.xml"/><Relationship Id="rId3" Type="http://schemas.openxmlformats.org/officeDocument/2006/relationships/tags" Target="../tags/tag151.xml"/><Relationship Id="rId2" Type="http://schemas.openxmlformats.org/officeDocument/2006/relationships/image" Target="../media/image22.jpeg"/><Relationship Id="rId1" Type="http://schemas.openxmlformats.org/officeDocument/2006/relationships/tags" Target="../tags/tag15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7.xml"/><Relationship Id="rId3" Type="http://schemas.openxmlformats.org/officeDocument/2006/relationships/tags" Target="../tags/tag15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6.xml"/><Relationship Id="rId3" Type="http://schemas.openxmlformats.org/officeDocument/2006/relationships/tags" Target="../tags/tag153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65.xml"/><Relationship Id="rId2" Type="http://schemas.openxmlformats.org/officeDocument/2006/relationships/tags" Target="../tags/tag154.xml"/><Relationship Id="rId1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64.xml"/><Relationship Id="rId4" Type="http://schemas.openxmlformats.org/officeDocument/2006/relationships/tags" Target="../tags/tag155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156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2.xml"/><Relationship Id="rId4" Type="http://schemas.openxmlformats.org/officeDocument/2006/relationships/tags" Target="../tags/tag157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9.xml"/><Relationship Id="rId3" Type="http://schemas.openxmlformats.org/officeDocument/2006/relationships/tags" Target="../tags/tag135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1.xml"/><Relationship Id="rId2" Type="http://schemas.openxmlformats.org/officeDocument/2006/relationships/tags" Target="../tags/tag158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60.xml"/><Relationship Id="rId2" Type="http://schemas.openxmlformats.org/officeDocument/2006/relationships/tags" Target="../tags/tag159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9.xml"/><Relationship Id="rId3" Type="http://schemas.openxmlformats.org/officeDocument/2006/relationships/tags" Target="../tags/tag160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8.xml"/><Relationship Id="rId3" Type="http://schemas.openxmlformats.org/officeDocument/2006/relationships/tags" Target="../tags/tag161.xml"/><Relationship Id="rId2" Type="http://schemas.openxmlformats.org/officeDocument/2006/relationships/image" Target="../media/image38.png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6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0.xml"/><Relationship Id="rId3" Type="http://schemas.openxmlformats.org/officeDocument/2006/relationships/tags" Target="../tags/tag164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40.xml"/><Relationship Id="rId2" Type="http://schemas.openxmlformats.org/officeDocument/2006/relationships/tags" Target="../tags/tag165.xml"/><Relationship Id="rId1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66.xml"/><Relationship Id="rId1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168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4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image" Target="../media/image44.jpeg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0.xml"/><Relationship Id="rId3" Type="http://schemas.openxmlformats.org/officeDocument/2006/relationships/tags" Target="../tags/tag136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52.xml"/><Relationship Id="rId5" Type="http://schemas.openxmlformats.org/officeDocument/2006/relationships/tags" Target="../tags/tag180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8.xml"/><Relationship Id="rId3" Type="http://schemas.openxmlformats.org/officeDocument/2006/relationships/tags" Target="../tags/tag137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0.xml"/><Relationship Id="rId3" Type="http://schemas.openxmlformats.org/officeDocument/2006/relationships/tags" Target="../tags/tag138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55.xml"/><Relationship Id="rId5" Type="http://schemas.openxmlformats.org/officeDocument/2006/relationships/tags" Target="../tags/tag141.xml"/><Relationship Id="rId4" Type="http://schemas.openxmlformats.org/officeDocument/2006/relationships/image" Target="../media/image13.png"/><Relationship Id="rId3" Type="http://schemas.openxmlformats.org/officeDocument/2006/relationships/tags" Target="../tags/tag140.xml"/><Relationship Id="rId2" Type="http://schemas.openxmlformats.org/officeDocument/2006/relationships/image" Target="../media/image12.png"/><Relationship Id="rId1" Type="http://schemas.openxmlformats.org/officeDocument/2006/relationships/tags" Target="../tags/tag13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5.xml"/><Relationship Id="rId4" Type="http://schemas.openxmlformats.org/officeDocument/2006/relationships/tags" Target="../tags/tag143.xml"/><Relationship Id="rId3" Type="http://schemas.openxmlformats.org/officeDocument/2006/relationships/image" Target="../media/image15.png"/><Relationship Id="rId2" Type="http://schemas.openxmlformats.org/officeDocument/2006/relationships/tags" Target="../tags/tag14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5.xml"/><Relationship Id="rId3" Type="http://schemas.openxmlformats.org/officeDocument/2006/relationships/tags" Target="../tags/tag14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5.xml"/><Relationship Id="rId4" Type="http://schemas.openxmlformats.org/officeDocument/2006/relationships/tags" Target="../tags/tag14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纯音乐 - 积极向上的曲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785" y="-609600"/>
            <a:ext cx="609600" cy="6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9050" y="3181350"/>
            <a:ext cx="916305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7"/>
          <p:cNvSpPr/>
          <p:nvPr/>
        </p:nvSpPr>
        <p:spPr>
          <a:xfrm>
            <a:off x="-457200" y="3638017"/>
            <a:ext cx="9264650" cy="45910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9" rIns="91436" bIns="45719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  <a:latin typeface="方正兰亭黑_GBK" panose="02000000000000000000" charset="-122"/>
                <a:ea typeface="方正兰亭黑_GBK" panose="02000000000000000000" charset="-122"/>
                <a:sym typeface="Arial" panose="020B0604020202020204" pitchFamily="34" charset="0"/>
              </a:rPr>
              <a:t>广东兴霖建筑实业</a:t>
            </a:r>
            <a:r>
              <a:rPr lang="zh-CN" altLang="zh-CN" sz="2400" dirty="0" smtClean="0">
                <a:solidFill>
                  <a:schemeClr val="accent1">
                    <a:lumMod val="75000"/>
                  </a:schemeClr>
                </a:solidFill>
                <a:latin typeface="方正兰亭黑_GBK" panose="02000000000000000000" charset="-122"/>
                <a:ea typeface="方正兰亭黑_GBK" panose="02000000000000000000" charset="-122"/>
                <a:sym typeface="Arial" panose="020B0604020202020204" pitchFamily="34" charset="0"/>
              </a:rPr>
              <a:t>有限公司</a:t>
            </a:r>
            <a:endParaRPr lang="zh-CN" altLang="zh-CN" sz="2400" dirty="0">
              <a:solidFill>
                <a:schemeClr val="accent1">
                  <a:lumMod val="75000"/>
                </a:schemeClr>
              </a:solidFill>
              <a:latin typeface="方正兰亭黑_GBK" panose="02000000000000000000" charset="-122"/>
              <a:ea typeface="方正兰亭黑_GBK" panose="02000000000000000000" charset="-122"/>
              <a:sym typeface="Arial" panose="020B0604020202020204" pitchFamily="34" charset="0"/>
            </a:endParaRPr>
          </a:p>
        </p:txBody>
      </p:sp>
      <p:sp>
        <p:nvSpPr>
          <p:cNvPr id="30" name="矩形 30"/>
          <p:cNvSpPr/>
          <p:nvPr/>
        </p:nvSpPr>
        <p:spPr>
          <a:xfrm>
            <a:off x="590233" y="3409950"/>
            <a:ext cx="8093075" cy="460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anchor="ctr"/>
          <a:lstStyle/>
          <a:p>
            <a:pPr algn="ctr"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" name="矩形 31"/>
          <p:cNvSpPr/>
          <p:nvPr/>
        </p:nvSpPr>
        <p:spPr>
          <a:xfrm>
            <a:off x="590233" y="4741863"/>
            <a:ext cx="8093075" cy="460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anchor="ctr"/>
          <a:lstStyle/>
          <a:p>
            <a:pPr algn="ctr"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2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9" grpId="0" bldLvl="0"/>
      <p:bldP spid="30" grpId="0" bldLvl="0" animBg="1"/>
      <p:bldP spid="3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5660" y="869950"/>
            <a:ext cx="4370070" cy="4273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69950"/>
            <a:ext cx="4369435" cy="42735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3240" y="400050"/>
            <a:ext cx="3181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广州百吉生物制药</a:t>
            </a:r>
            <a:endParaRPr lang="zh-CN" altLang="en-US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3120" y="870585"/>
            <a:ext cx="4369435" cy="4272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69950"/>
            <a:ext cx="4369435" cy="42735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3240" y="400050"/>
            <a:ext cx="3181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中科欣扬生物</a:t>
            </a:r>
            <a:endParaRPr lang="zh-CN" altLang="en-US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305"/>
          <p:cNvSpPr/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rgbClr val="4472C4">
              <a:alpha val="1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TextBox 48"/>
          <p:cNvSpPr txBox="1"/>
          <p:nvPr/>
        </p:nvSpPr>
        <p:spPr>
          <a:xfrm>
            <a:off x="4815136" y="1894642"/>
            <a:ext cx="41764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rgbClr val="3965B5"/>
                </a:solidFill>
                <a:cs typeface="+mn-ea"/>
                <a:sym typeface="微软雅黑" panose="020B0503020204020204" pitchFamily="34" charset="-122"/>
              </a:rPr>
              <a:t>产品介绍</a:t>
            </a:r>
            <a:endParaRPr lang="zh-CN" altLang="en-US" sz="4400" b="1" dirty="0">
              <a:solidFill>
                <a:srgbClr val="3965B5"/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Freeform 3301"/>
          <p:cNvSpPr/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rgbClr val="3965B5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3301"/>
          <p:cNvSpPr/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3301"/>
          <p:cNvSpPr/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5"/>
          <p:cNvSpPr/>
          <p:nvPr/>
        </p:nvSpPr>
        <p:spPr bwMode="auto">
          <a:xfrm>
            <a:off x="1519228" y="761397"/>
            <a:ext cx="1750544" cy="1752708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/>
        </p:nvSpPr>
        <p:spPr bwMode="auto">
          <a:xfrm>
            <a:off x="1529220" y="2507786"/>
            <a:ext cx="1750544" cy="175162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2A4B8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7"/>
          <p:cNvSpPr/>
          <p:nvPr/>
        </p:nvSpPr>
        <p:spPr bwMode="auto">
          <a:xfrm>
            <a:off x="2394500" y="1637063"/>
            <a:ext cx="1751626" cy="1752708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335BA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39552" y="1269110"/>
            <a:ext cx="2488452" cy="2489990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6" name="Freeform 3297"/>
            <p:cNvSpPr/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297"/>
            <p:cNvSpPr/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213F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TextBox 48"/>
          <p:cNvSpPr txBox="1"/>
          <p:nvPr/>
        </p:nvSpPr>
        <p:spPr>
          <a:xfrm>
            <a:off x="1043608" y="1916708"/>
            <a:ext cx="1484586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03</a:t>
            </a:r>
            <a:endParaRPr lang="en-GB" altLang="zh-CN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>
        <p14:warp/>
      </p:transition>
    </mc:Choice>
    <mc:Fallback>
      <p:transition spd="slow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16" grpId="0"/>
          <p:bldP spid="11" grpId="0" bldLvl="0" animBg="1"/>
          <p:bldP spid="20" grpId="0" bldLvl="0" animBg="1"/>
          <p:bldP spid="21" grpId="0" bldLvl="0" animBg="1"/>
          <p:bldP spid="22" grpId="0" bldLvl="0" animBg="1"/>
          <p:bldP spid="23" grpId="0" bldLvl="0" animBg="1"/>
          <p:bldP spid="24" grpId="0" bldLvl="0" animBg="1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16" grpId="0"/>
          <p:bldP spid="11" grpId="0" bldLvl="0" animBg="1"/>
          <p:bldP spid="20" grpId="0" bldLvl="0" animBg="1"/>
          <p:bldP spid="21" grpId="0" bldLvl="0" animBg="1"/>
          <p:bldP spid="22" grpId="0" bldLvl="0" animBg="1"/>
          <p:bldP spid="23" grpId="0" bldLvl="0" animBg="1"/>
          <p:bldP spid="24" grpId="0" bldLvl="0" animBg="1"/>
          <p:bldP spid="1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051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主营范围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15" name="Shape 31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3900" y="1415415"/>
            <a:ext cx="7695565" cy="27673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8229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风淋室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9011" y="1723707"/>
            <a:ext cx="247338" cy="2006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17" name="Shape 317"/>
          <p:cNvPicPr/>
          <p:nvPr/>
        </p:nvPicPr>
        <p:blipFill>
          <a:blip r:embed="rId1"/>
          <a:stretch>
            <a:fillRect/>
          </a:stretch>
        </p:blipFill>
        <p:spPr>
          <a:xfrm>
            <a:off x="67310" y="908685"/>
            <a:ext cx="4594860" cy="4047490"/>
          </a:xfrm>
          <a:prstGeom prst="rect">
            <a:avLst/>
          </a:prstGeom>
        </p:spPr>
      </p:pic>
      <p:pic>
        <p:nvPicPr>
          <p:cNvPr id="325" name="Shape 325"/>
          <p:cNvPicPr/>
          <p:nvPr/>
        </p:nvPicPr>
        <p:blipFill>
          <a:blip r:embed="rId2"/>
          <a:stretch>
            <a:fillRect/>
          </a:stretch>
        </p:blipFill>
        <p:spPr>
          <a:xfrm>
            <a:off x="4792980" y="1002665"/>
            <a:ext cx="2389505" cy="39535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272655" y="1256030"/>
            <a:ext cx="1771015" cy="1083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700" b="0">
                <a:solidFill>
                  <a:schemeClr val="bg1"/>
                </a:solidFill>
                <a:latin typeface="宋体" panose="02010600030101010101" pitchFamily="2" charset="-122"/>
              </a:rPr>
              <a:t>3.</a:t>
            </a:r>
            <a:endParaRPr lang="zh-CN" sz="600" b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600" b="0">
                <a:solidFill>
                  <a:schemeClr val="bg1"/>
                </a:solidFill>
                <a:ea typeface="宋体" panose="02010600030101010101" pitchFamily="2" charset="-122"/>
              </a:rPr>
              <a:t>红外线自动感应吹淋</a:t>
            </a:r>
            <a:endParaRPr lang="zh-CN" sz="550" b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550" b="0">
                <a:solidFill>
                  <a:schemeClr val="bg1"/>
                </a:solidFill>
                <a:ea typeface="宋体" panose="02010600030101010101" pitchFamily="2" charset="-122"/>
              </a:rPr>
              <a:t>集成电路控制，微电脑智能语音提示,触摸式微动 开关，</a:t>
            </a:r>
            <a:r>
              <a:rPr lang="en-US" sz="450" b="0">
                <a:solidFill>
                  <a:schemeClr val="bg1"/>
                </a:solidFill>
                <a:latin typeface="Times New Roman" panose="02020603050405020304" pitchFamily="18" charset="0"/>
              </a:rPr>
              <a:t>LED</a:t>
            </a:r>
            <a:r>
              <a:rPr lang="zh-CN" sz="550" b="0">
                <a:solidFill>
                  <a:schemeClr val="bg1"/>
                </a:solidFill>
                <a:ea typeface="宋体" panose="02010600030101010101" pitchFamily="2" charset="-122"/>
              </a:rPr>
              <a:t>显示吹淋时间，中间继电器，时间继电</a:t>
            </a:r>
            <a:r>
              <a:rPr lang="en-US" sz="550" b="0">
                <a:solidFill>
                  <a:schemeClr val="bg1"/>
                </a:solidFill>
                <a:latin typeface="宋体" panose="02010600030101010101" pitchFamily="2" charset="-122"/>
              </a:rPr>
              <a:t> </a:t>
            </a:r>
            <a:r>
              <a:rPr lang="zh-CN" sz="550" b="0">
                <a:solidFill>
                  <a:schemeClr val="bg1"/>
                </a:solidFill>
                <a:ea typeface="宋体" panose="02010600030101010101" pitchFamily="2" charset="-122"/>
              </a:rPr>
              <a:t>器，风淋时间</a:t>
            </a:r>
            <a:r>
              <a:rPr lang="en-US" sz="450" b="0">
                <a:solidFill>
                  <a:schemeClr val="bg1"/>
                </a:solidFill>
                <a:latin typeface="Times New Roman" panose="02020603050405020304" pitchFamily="18" charset="0"/>
              </a:rPr>
              <a:t>0~99</a:t>
            </a:r>
            <a:r>
              <a:rPr lang="zh-CN" sz="550" b="0">
                <a:solidFill>
                  <a:schemeClr val="bg1"/>
                </a:solidFill>
                <a:ea typeface="宋体" panose="02010600030101010101" pitchFamily="2" charset="-122"/>
              </a:rPr>
              <a:t>秒可调（出厂设置为</a:t>
            </a:r>
            <a:r>
              <a:rPr lang="en-US" sz="450" b="0">
                <a:solidFill>
                  <a:schemeClr val="bg1"/>
                </a:solidFill>
                <a:latin typeface="Times New Roman" panose="02020603050405020304" pitchFamily="18" charset="0"/>
              </a:rPr>
              <a:t>10</a:t>
            </a:r>
            <a:r>
              <a:rPr lang="zh-CN" sz="550" b="0">
                <a:solidFill>
                  <a:schemeClr val="bg1"/>
                </a:solidFill>
                <a:ea typeface="宋体" panose="02010600030101010101" pitchFamily="2" charset="-122"/>
              </a:rPr>
              <a:t>秒），</a:t>
            </a:r>
            <a:endParaRPr lang="zh-CN" sz="550" b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550" b="0">
                <a:solidFill>
                  <a:schemeClr val="bg1"/>
                </a:solidFill>
                <a:ea typeface="宋体" panose="02010600030101010101" pitchFamily="2" charset="-122"/>
              </a:rPr>
              <a:t>“杭法牌”红外线感应器自动感应吹淋；先进的减噪静音装置系统，在吹淋的时候使人倍感亲切舒适；</a:t>
            </a:r>
            <a:endParaRPr lang="en-US" sz="700" b="0">
              <a:solidFill>
                <a:schemeClr val="bg1"/>
              </a:solidFill>
              <a:latin typeface="宋体" panose="02010600030101010101" pitchFamily="2" charset="-122"/>
            </a:endParaRPr>
          </a:p>
          <a:p>
            <a:pPr indent="0"/>
            <a:r>
              <a:rPr lang="en-US" sz="700" b="0">
                <a:solidFill>
                  <a:schemeClr val="bg1"/>
                </a:solidFill>
                <a:latin typeface="宋体" panose="02010600030101010101" pitchFamily="2" charset="-122"/>
              </a:rPr>
              <a:t>4.</a:t>
            </a:r>
            <a:endParaRPr lang="zh-CN" sz="600" b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600" b="0">
                <a:solidFill>
                  <a:schemeClr val="bg1"/>
                </a:solidFill>
                <a:ea typeface="宋体" panose="02010600030101010101" pitchFamily="2" charset="-122"/>
              </a:rPr>
              <a:t>阿基米德螺线型设计</a:t>
            </a:r>
            <a:endParaRPr lang="zh-CN" sz="550" b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550" b="0">
                <a:solidFill>
                  <a:schemeClr val="bg1"/>
                </a:solidFill>
                <a:ea typeface="宋体" panose="02010600030101010101" pitchFamily="2" charset="-122"/>
              </a:rPr>
              <a:t>采用阿基米德螺线型设计的送风吹淋系统，风速</a:t>
            </a:r>
            <a:endParaRPr lang="en-US" sz="450" b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sz="450" b="0">
                <a:solidFill>
                  <a:schemeClr val="bg1"/>
                </a:solidFill>
                <a:latin typeface="Times New Roman" panose="02020603050405020304" pitchFamily="18" charset="0"/>
              </a:rPr>
              <a:t>N22m/s,</a:t>
            </a:r>
            <a:r>
              <a:rPr lang="zh-CN" sz="550" b="0">
                <a:solidFill>
                  <a:schemeClr val="bg1"/>
                </a:solidFill>
                <a:ea typeface="宋体" panose="02010600030101010101" pitchFamily="2" charset="-122"/>
              </a:rPr>
              <a:t>确保达到切底除尘的完美效果</a:t>
            </a:r>
            <a:endParaRPr lang="zh-CN" altLang="en-US" sz="550" b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72655" y="2646045"/>
            <a:ext cx="1771015" cy="598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550" b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304不锈钢喷嘴</a:t>
            </a:r>
            <a:endParaRPr sz="550" b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sz="550" b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配（12）个多角度可调不锈钢喷嘴（材质厚10nm. 风嘴口径§25mm）, 一边各6个，两边出风；</a:t>
            </a:r>
            <a:endParaRPr sz="550" b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sz="550" b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</a:t>
            </a:r>
            <a:endParaRPr sz="550" b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sz="550" b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照明灯</a:t>
            </a:r>
            <a:endParaRPr sz="550" b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sz="550" b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配20W节能吸顶灯，保证足够的照明照度</a:t>
            </a:r>
            <a:endParaRPr sz="550" b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高效送风口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71" name="Shape 371"/>
          <p:cNvPicPr/>
          <p:nvPr/>
        </p:nvPicPr>
        <p:blipFill>
          <a:blip r:embed="rId1"/>
          <a:stretch>
            <a:fillRect/>
          </a:stretch>
        </p:blipFill>
        <p:spPr>
          <a:xfrm>
            <a:off x="933450" y="880110"/>
            <a:ext cx="7378700" cy="2443480"/>
          </a:xfrm>
          <a:prstGeom prst="rect">
            <a:avLst/>
          </a:prstGeom>
        </p:spPr>
      </p:pic>
      <p:pic>
        <p:nvPicPr>
          <p:cNvPr id="373" name="Shape 373"/>
          <p:cNvPicPr/>
          <p:nvPr/>
        </p:nvPicPr>
        <p:blipFill>
          <a:blip r:embed="rId2"/>
          <a:stretch>
            <a:fillRect/>
          </a:stretch>
        </p:blipFill>
        <p:spPr>
          <a:xfrm>
            <a:off x="933450" y="3323590"/>
            <a:ext cx="7378700" cy="1701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洁净工作台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755" y="980440"/>
            <a:ext cx="8493125" cy="4032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净化专用辅材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 descr="1-20041Q552560-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955675"/>
            <a:ext cx="2819400" cy="4187825"/>
          </a:xfrm>
          <a:prstGeom prst="rect">
            <a:avLst/>
          </a:prstGeom>
        </p:spPr>
      </p:pic>
      <p:pic>
        <p:nvPicPr>
          <p:cNvPr id="3" name="图片 2" descr="1-20041Q553150-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955675"/>
            <a:ext cx="2819400" cy="4187825"/>
          </a:xfrm>
          <a:prstGeom prst="rect">
            <a:avLst/>
          </a:prstGeom>
        </p:spPr>
      </p:pic>
      <p:pic>
        <p:nvPicPr>
          <p:cNvPr id="4" name="图片 3" descr="1-20041Q55134V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835" y="955675"/>
            <a:ext cx="2819400" cy="41871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净化专用铝材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7" name="图片 6" descr="1-20041Q555430-L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955675"/>
            <a:ext cx="2819400" cy="4187825"/>
          </a:xfrm>
          <a:prstGeom prst="rect">
            <a:avLst/>
          </a:prstGeom>
        </p:spPr>
      </p:pic>
      <p:pic>
        <p:nvPicPr>
          <p:cNvPr id="8" name="图片 7" descr="1-20041Q553520-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955675"/>
            <a:ext cx="2819400" cy="4187825"/>
          </a:xfrm>
          <a:prstGeom prst="rect">
            <a:avLst/>
          </a:prstGeom>
        </p:spPr>
      </p:pic>
      <p:pic>
        <p:nvPicPr>
          <p:cNvPr id="9" name="图片 8" descr="1-20041Q552250-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835" y="956310"/>
            <a:ext cx="2819400" cy="41865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净化专用铝材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0" name="图片 9" descr="1-20041Q556460-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955675"/>
            <a:ext cx="2819400" cy="4187190"/>
          </a:xfrm>
          <a:prstGeom prst="rect">
            <a:avLst/>
          </a:prstGeom>
        </p:spPr>
      </p:pic>
      <p:pic>
        <p:nvPicPr>
          <p:cNvPr id="11" name="图片 10" descr="1-20041Q556260-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955675"/>
            <a:ext cx="2819400" cy="4188460"/>
          </a:xfrm>
          <a:prstGeom prst="rect">
            <a:avLst/>
          </a:prstGeom>
        </p:spPr>
      </p:pic>
      <p:pic>
        <p:nvPicPr>
          <p:cNvPr id="13" name="图片 12" descr="1-20041Q556060-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835" y="956310"/>
            <a:ext cx="2819400" cy="41859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0" y="17959"/>
            <a:ext cx="4202425" cy="514776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4" name="任意多边形 53"/>
          <p:cNvSpPr/>
          <p:nvPr/>
        </p:nvSpPr>
        <p:spPr>
          <a:xfrm flipH="1">
            <a:off x="720458" y="1968603"/>
            <a:ext cx="3006821" cy="1246025"/>
          </a:xfrm>
          <a:custGeom>
            <a:avLst/>
            <a:gdLst>
              <a:gd name="connsiteX0" fmla="*/ 3548448 w 4378443"/>
              <a:gd name="connsiteY0" fmla="*/ 0 h 1659990"/>
              <a:gd name="connsiteX1" fmla="*/ 0 w 4378443"/>
              <a:gd name="connsiteY1" fmla="*/ 0 h 1659990"/>
              <a:gd name="connsiteX2" fmla="*/ 0 w 4378443"/>
              <a:gd name="connsiteY2" fmla="*/ 1659990 h 1659990"/>
              <a:gd name="connsiteX3" fmla="*/ 3548447 w 4378443"/>
              <a:gd name="connsiteY3" fmla="*/ 1659990 h 1659990"/>
              <a:gd name="connsiteX4" fmla="*/ 4378442 w 4378443"/>
              <a:gd name="connsiteY4" fmla="*/ 829995 h 1659990"/>
              <a:gd name="connsiteX5" fmla="*/ 4378443 w 4378443"/>
              <a:gd name="connsiteY5" fmla="*/ 829995 h 1659990"/>
              <a:gd name="connsiteX6" fmla="*/ 3548448 w 4378443"/>
              <a:gd name="connsiteY6" fmla="*/ 0 h 16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443" h="1659990">
                <a:moveTo>
                  <a:pt x="3548448" y="0"/>
                </a:moveTo>
                <a:lnTo>
                  <a:pt x="0" y="0"/>
                </a:lnTo>
                <a:lnTo>
                  <a:pt x="0" y="1659990"/>
                </a:lnTo>
                <a:lnTo>
                  <a:pt x="3548447" y="1659990"/>
                </a:lnTo>
                <a:cubicBezTo>
                  <a:pt x="4006841" y="1659990"/>
                  <a:pt x="4378442" y="1288389"/>
                  <a:pt x="4378442" y="829995"/>
                </a:cubicBezTo>
                <a:lnTo>
                  <a:pt x="4378443" y="829995"/>
                </a:lnTo>
                <a:cubicBezTo>
                  <a:pt x="4378443" y="371601"/>
                  <a:pt x="4006842" y="0"/>
                  <a:pt x="354844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3313636" y="1224670"/>
            <a:ext cx="413643" cy="3071796"/>
            <a:chOff x="7636995" y="1679426"/>
            <a:chExt cx="421216" cy="4092334"/>
          </a:xfrm>
        </p:grpSpPr>
        <p:pic>
          <p:nvPicPr>
            <p:cNvPr id="95" name="图片 94"/>
            <p:cNvPicPr preferRelativeResize="0"/>
            <p:nvPr/>
          </p:nvPicPr>
          <p:blipFill rotWithShape="1">
            <a:blip r:embed="rId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 flipV="1">
              <a:off x="5801436" y="3514985"/>
              <a:ext cx="4092334" cy="42121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图片 95"/>
            <p:cNvPicPr preferRelativeResize="0"/>
            <p:nvPr/>
          </p:nvPicPr>
          <p:blipFill rotWithShape="1">
            <a:blip r:embed="rId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 flipV="1">
              <a:off x="5801436" y="3514985"/>
              <a:ext cx="4092334" cy="4212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0" name="文本框 32"/>
          <p:cNvSpPr txBox="1"/>
          <p:nvPr/>
        </p:nvSpPr>
        <p:spPr>
          <a:xfrm>
            <a:off x="1051414" y="2752077"/>
            <a:ext cx="2675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CONTENTS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66" name="文本框 46"/>
          <p:cNvSpPr txBox="1"/>
          <p:nvPr/>
        </p:nvSpPr>
        <p:spPr>
          <a:xfrm>
            <a:off x="5701044" y="1531953"/>
            <a:ext cx="2737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  </a:t>
            </a:r>
            <a:r>
              <a:rPr lang="en-US" altLang="zh-CN" sz="20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</a:t>
            </a:r>
            <a:endParaRPr lang="en-US" altLang="zh-CN" sz="20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47"/>
          <p:cNvSpPr txBox="1"/>
          <p:nvPr/>
        </p:nvSpPr>
        <p:spPr>
          <a:xfrm>
            <a:off x="5701043" y="2408468"/>
            <a:ext cx="273715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213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工程案例  </a:t>
            </a:r>
            <a:r>
              <a:rPr lang="en-US" altLang="zh-CN" sz="2000" b="1" dirty="0">
                <a:solidFill>
                  <a:srgbClr val="213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CASE</a:t>
            </a:r>
            <a:endParaRPr lang="en-US" altLang="zh-CN" sz="2000" b="1" dirty="0">
              <a:solidFill>
                <a:srgbClr val="213F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0878" y="1940451"/>
            <a:ext cx="19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</a:rPr>
              <a:t>目  录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4936497" y="1379553"/>
            <a:ext cx="578802" cy="578802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1</a:t>
            </a:r>
            <a:endParaRPr lang="zh-CN" altLang="en-US" sz="2000" b="1" dirty="0"/>
          </a:p>
        </p:txBody>
      </p:sp>
      <p:sp>
        <p:nvSpPr>
          <p:cNvPr id="97" name="椭圆 96"/>
          <p:cNvSpPr/>
          <p:nvPr/>
        </p:nvSpPr>
        <p:spPr>
          <a:xfrm>
            <a:off x="4936497" y="2282523"/>
            <a:ext cx="578802" cy="578802"/>
          </a:xfrm>
          <a:prstGeom prst="ellipse">
            <a:avLst/>
          </a:prstGeom>
          <a:solidFill>
            <a:srgbClr val="213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2</a:t>
            </a:r>
            <a:endParaRPr lang="zh-CN" altLang="en-US" sz="2000" b="1" dirty="0"/>
          </a:p>
        </p:txBody>
      </p:sp>
      <p:sp>
        <p:nvSpPr>
          <p:cNvPr id="98" name="椭圆 97"/>
          <p:cNvSpPr/>
          <p:nvPr/>
        </p:nvSpPr>
        <p:spPr>
          <a:xfrm>
            <a:off x="4936497" y="3239151"/>
            <a:ext cx="578802" cy="578802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3</a:t>
            </a:r>
            <a:endParaRPr lang="zh-CN" altLang="en-US" sz="2000" b="1" dirty="0"/>
          </a:p>
        </p:txBody>
      </p:sp>
      <p:sp>
        <p:nvSpPr>
          <p:cNvPr id="8" name="椭圆 7"/>
          <p:cNvSpPr/>
          <p:nvPr/>
        </p:nvSpPr>
        <p:spPr>
          <a:xfrm>
            <a:off x="4936497" y="4089733"/>
            <a:ext cx="578802" cy="578802"/>
          </a:xfrm>
          <a:prstGeom prst="ellipse">
            <a:avLst/>
          </a:prstGeom>
          <a:solidFill>
            <a:srgbClr val="213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  <a:endParaRPr lang="en-US" sz="2000" b="1" dirty="0"/>
          </a:p>
        </p:txBody>
      </p:sp>
      <p:sp>
        <p:nvSpPr>
          <p:cNvPr id="11" name="文本框 47"/>
          <p:cNvSpPr txBox="1"/>
          <p:nvPr/>
        </p:nvSpPr>
        <p:spPr>
          <a:xfrm>
            <a:off x="5701043" y="3312073"/>
            <a:ext cx="273715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产品介绍</a:t>
            </a:r>
            <a:r>
              <a:rPr lang="en-US" altLang="zh-CN" sz="2000" b="1" dirty="0">
                <a:solidFill>
                  <a:srgbClr val="213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PRODUCT</a:t>
            </a:r>
            <a:endParaRPr lang="en-US" altLang="zh-CN" sz="2000" b="1" dirty="0">
              <a:solidFill>
                <a:srgbClr val="213F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47"/>
          <p:cNvSpPr txBox="1"/>
          <p:nvPr/>
        </p:nvSpPr>
        <p:spPr>
          <a:xfrm>
            <a:off x="5701043" y="4179483"/>
            <a:ext cx="273715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213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联系我们  </a:t>
            </a:r>
            <a:r>
              <a:rPr lang="en-US" altLang="zh-CN" sz="2000" b="1" dirty="0">
                <a:solidFill>
                  <a:srgbClr val="213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CONTACT</a:t>
            </a:r>
            <a:endParaRPr lang="en-US" altLang="zh-CN" sz="2000" b="1" dirty="0">
              <a:solidFill>
                <a:srgbClr val="213F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9659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多功能空调箱机组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916305"/>
            <a:ext cx="7670165" cy="4090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净化室外机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" name="图片 2" descr="waij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15" y="970915"/>
            <a:ext cx="8109585" cy="3895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直膨空调箱结构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500880" y="1644968"/>
            <a:ext cx="4110990" cy="2586990"/>
            <a:chOff x="3457386" y="2029303"/>
            <a:chExt cx="5501310" cy="3725250"/>
          </a:xfrm>
        </p:grpSpPr>
        <p:pic>
          <p:nvPicPr>
            <p:cNvPr id="29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7925">
              <a:off x="3457386" y="2389182"/>
              <a:ext cx="5501310" cy="3094378"/>
            </a:xfrm>
            <a:prstGeom prst="rect">
              <a:avLst/>
            </a:prstGeom>
          </p:spPr>
        </p:pic>
        <p:cxnSp>
          <p:nvCxnSpPr>
            <p:cNvPr id="30" name="直接连接符 7"/>
            <p:cNvCxnSpPr/>
            <p:nvPr/>
          </p:nvCxnSpPr>
          <p:spPr>
            <a:xfrm>
              <a:off x="3705285" y="2126229"/>
              <a:ext cx="3739083" cy="169529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9"/>
            <p:cNvCxnSpPr/>
            <p:nvPr/>
          </p:nvCxnSpPr>
          <p:spPr>
            <a:xfrm flipH="1">
              <a:off x="7318598" y="3820605"/>
              <a:ext cx="102825" cy="193394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13"/>
            <p:cNvCxnSpPr/>
            <p:nvPr/>
          </p:nvCxnSpPr>
          <p:spPr>
            <a:xfrm flipV="1">
              <a:off x="7401878" y="3171384"/>
              <a:ext cx="1193107" cy="65379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15"/>
            <p:cNvCxnSpPr/>
            <p:nvPr/>
          </p:nvCxnSpPr>
          <p:spPr>
            <a:xfrm>
              <a:off x="5381230" y="2029303"/>
              <a:ext cx="3240963" cy="11768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24"/>
            <p:cNvCxnSpPr/>
            <p:nvPr/>
          </p:nvCxnSpPr>
          <p:spPr>
            <a:xfrm flipH="1">
              <a:off x="8573740" y="3193329"/>
              <a:ext cx="32292" cy="38038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13">
            <a:off x="822325" y="1245235"/>
            <a:ext cx="2880360" cy="35896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427069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加湿器、控制箱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4" name="图片 3" descr="zuk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3380" y="2982595"/>
            <a:ext cx="3959225" cy="1611630"/>
          </a:xfrm>
          <a:prstGeom prst="rect">
            <a:avLst/>
          </a:prstGeom>
        </p:spPr>
      </p:pic>
      <p:pic>
        <p:nvPicPr>
          <p:cNvPr id="7" name="图片 6" descr="waiji"/>
          <p:cNvPicPr>
            <a:picLocks noChangeAspect="1"/>
          </p:cNvPicPr>
          <p:nvPr/>
        </p:nvPicPr>
        <p:blipFill>
          <a:blip r:embed="rId2"/>
          <a:srcRect l="12818" t="10892" r="5909" b="12526"/>
          <a:stretch>
            <a:fillRect/>
          </a:stretch>
        </p:blipFill>
        <p:spPr>
          <a:xfrm>
            <a:off x="1231900" y="1699260"/>
            <a:ext cx="1594485" cy="959485"/>
          </a:xfrm>
          <a:prstGeom prst="rect">
            <a:avLst/>
          </a:prstGeom>
        </p:spPr>
      </p:pic>
      <p:pic>
        <p:nvPicPr>
          <p:cNvPr id="8" name="图片 6" descr="waiji"/>
          <p:cNvPicPr>
            <a:picLocks noChangeAspect="1"/>
          </p:cNvPicPr>
          <p:nvPr/>
        </p:nvPicPr>
        <p:blipFill>
          <a:blip r:embed="rId2"/>
          <a:srcRect l="12818" t="10892" r="5909" b="12526"/>
          <a:stretch>
            <a:fillRect/>
          </a:stretch>
        </p:blipFill>
        <p:spPr>
          <a:xfrm>
            <a:off x="786765" y="3107690"/>
            <a:ext cx="1594485" cy="959485"/>
          </a:xfrm>
          <a:prstGeom prst="rect">
            <a:avLst/>
          </a:prstGeom>
        </p:spPr>
      </p:pic>
      <p:pic>
        <p:nvPicPr>
          <p:cNvPr id="9" name="图片 6" descr="waiji"/>
          <p:cNvPicPr>
            <a:picLocks noChangeAspect="1"/>
          </p:cNvPicPr>
          <p:nvPr/>
        </p:nvPicPr>
        <p:blipFill>
          <a:blip r:embed="rId2"/>
          <a:srcRect l="12818" t="10892" r="5909" b="12526"/>
          <a:stretch>
            <a:fillRect/>
          </a:stretch>
        </p:blipFill>
        <p:spPr>
          <a:xfrm>
            <a:off x="1549400" y="3107055"/>
            <a:ext cx="1594485" cy="959485"/>
          </a:xfrm>
          <a:prstGeom prst="rect">
            <a:avLst/>
          </a:prstGeom>
        </p:spPr>
      </p:pic>
      <p:pic>
        <p:nvPicPr>
          <p:cNvPr id="16" name="图片 3" descr="zuk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1490" y="1367790"/>
            <a:ext cx="3959225" cy="1611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39552" y="427069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生产流程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 bwMode="auto">
          <a:xfrm>
            <a:off x="1066800" y="982649"/>
            <a:ext cx="6586766" cy="4076700"/>
            <a:chOff x="1183277" y="1071546"/>
            <a:chExt cx="5826504" cy="5286392"/>
          </a:xfrm>
        </p:grpSpPr>
        <p:sp>
          <p:nvSpPr>
            <p:cNvPr id="25" name="椭圆 24"/>
            <p:cNvSpPr/>
            <p:nvPr/>
          </p:nvSpPr>
          <p:spPr bwMode="auto">
            <a:xfrm>
              <a:off x="5311438" y="3857617"/>
              <a:ext cx="1698343" cy="1214442"/>
            </a:xfrm>
            <a:prstGeom prst="ellipse">
              <a:avLst/>
            </a:prstGeom>
            <a:solidFill>
              <a:srgbClr val="FFCC66"/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热处理工程</a:t>
              </a:r>
              <a:endParaRPr lang="en-US" altLang="zh-CN" sz="14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en-US" altLang="zh-CN" sz="10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HEAT TREATMENTING</a:t>
              </a:r>
              <a:endParaRPr lang="zh-CN" altLang="en-US" sz="10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2810200" y="5072059"/>
              <a:ext cx="1452180" cy="128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搓牙工程（附华司）</a:t>
              </a:r>
              <a:endParaRPr lang="en-US" altLang="zh-CN" sz="14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en-US" altLang="zh-CN" sz="8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ROLLING(ASSEMBLING WITHWASHERS)</a:t>
              </a:r>
              <a:endParaRPr lang="zh-CN" altLang="en-US" sz="8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1493256" y="4351657"/>
              <a:ext cx="1527489" cy="1244136"/>
            </a:xfrm>
            <a:prstGeom prst="ellipse">
              <a:avLst/>
            </a:prstGeom>
            <a:solidFill>
              <a:srgbClr val="00B0F0"/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srgbClr val="43B7FF">
                  <a:alpha val="40000"/>
                </a:srgb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切沟</a:t>
              </a:r>
              <a:r>
                <a:rPr lang="en-US" altLang="zh-CN" sz="14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车加工工程</a:t>
              </a:r>
              <a:endParaRPr lang="en-US" altLang="zh-CN" sz="14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en-US" altLang="zh-CN" sz="12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SLOTTING/</a:t>
              </a:r>
              <a:r>
                <a:rPr lang="zh-TW" altLang="en-US" sz="12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　</a:t>
              </a:r>
              <a:r>
                <a:rPr lang="en-US" altLang="zh-CN" sz="12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TURNING</a:t>
              </a:r>
              <a:endParaRPr lang="zh-CN" altLang="en-US" sz="12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1650304" y="1682640"/>
              <a:ext cx="1380761" cy="128587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0" cap="rnd" cmpd="dbl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1080"/>
                </a:spcBef>
                <a:defRPr/>
              </a:pP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冷打成形</a:t>
              </a:r>
              <a:endParaRPr lang="en-US" altLang="zh-CN" sz="14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1080"/>
                </a:spcBef>
                <a:defRPr/>
              </a:pPr>
              <a:r>
                <a:rPr lang="en-US" altLang="zh-CN" sz="12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COLD FORMING</a:t>
              </a:r>
              <a:endParaRPr lang="zh-CN" altLang="en-US" sz="12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5101686" y="2460709"/>
              <a:ext cx="1701255" cy="127794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>
                <a:spcBef>
                  <a:spcPts val="0"/>
                </a:spcBef>
                <a:defRPr/>
              </a:pPr>
              <a:r>
                <a:rPr lang="zh-CN" altLang="en-US" sz="1400" dirty="0">
                  <a:latin typeface="+mn-lt"/>
                </a:rPr>
                <a:t>  </a:t>
              </a: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表面处</a:t>
              </a:r>
              <a:r>
                <a:rPr lang="zh-TW" altLang="en-US" sz="1400" dirty="0">
                  <a:solidFill>
                    <a:schemeClr val="tx1"/>
                  </a:solidFill>
                  <a:latin typeface="+mn-lt"/>
                </a:rPr>
                <a:t>理</a:t>
              </a:r>
              <a:endParaRPr lang="en-US" altLang="zh-CN" sz="1400" dirty="0">
                <a:solidFill>
                  <a:schemeClr val="tx1"/>
                </a:solidFill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en-US" altLang="zh-CN" sz="1050" kern="6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   SUR FACE      </a:t>
              </a:r>
              <a:endParaRPr lang="en-US" altLang="zh-CN" sz="1050" kern="6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en-US" altLang="zh-CN" sz="1050" kern="6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   TREATMENTING</a:t>
              </a:r>
              <a:endParaRPr lang="zh-CN" altLang="en-US" sz="1050" kern="6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2953038" y="1071546"/>
              <a:ext cx="1429961" cy="1206504"/>
            </a:xfrm>
            <a:prstGeom prst="ellipse">
              <a:avLst/>
            </a:prstGeom>
            <a:solidFill>
              <a:schemeClr val="bg2">
                <a:lumMod val="75000"/>
                <a:lumOff val="25000"/>
                <a:alpha val="97000"/>
              </a:schemeClr>
            </a:solidFill>
            <a:ln w="0" cap="rnd" cmpd="sng" algn="ctr">
              <a:solidFill>
                <a:srgbClr val="00FF00"/>
              </a:solidFill>
              <a:prstDash val="sysDash"/>
              <a:beve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1080"/>
                </a:spcBef>
                <a:defRPr/>
              </a:pP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材料</a:t>
              </a:r>
              <a:endParaRPr lang="en-US" altLang="zh-CN" sz="14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1080"/>
                </a:spcBef>
                <a:defRPr/>
              </a:pPr>
              <a:r>
                <a:rPr lang="en-US" altLang="zh-CN" sz="12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WIRE</a:t>
              </a:r>
              <a:endParaRPr lang="zh-CN" altLang="en-US" sz="12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4382282" y="4929199"/>
              <a:ext cx="1571636" cy="1285885"/>
            </a:xfrm>
            <a:prstGeom prst="ellipse">
              <a:avLst/>
            </a:prstGeom>
            <a:solidFill>
              <a:srgbClr val="92D050"/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srgbClr val="92D05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0" rIns="0" anchor="ctr"/>
            <a:lstStyle/>
            <a:p>
              <a:pPr algn="ctr">
                <a:spcBef>
                  <a:spcPts val="1080"/>
                </a:spcBef>
                <a:defRPr/>
              </a:pP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割尾工程</a:t>
              </a:r>
              <a:r>
                <a:rPr lang="en-US" altLang="zh-CN" sz="12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THREAD CUTTING</a:t>
              </a:r>
              <a:endParaRPr lang="zh-CN" altLang="en-US" sz="12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32" name="椭圆 31"/>
            <p:cNvSpPr/>
            <p:nvPr/>
          </p:nvSpPr>
          <p:spPr bwMode="auto">
            <a:xfrm>
              <a:off x="1183277" y="3024032"/>
              <a:ext cx="1512987" cy="1270699"/>
            </a:xfrm>
            <a:prstGeom prst="ellipse">
              <a:avLst/>
            </a:prstGeom>
            <a:solidFill>
              <a:srgbClr val="43B7FF"/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1080"/>
                </a:spcBef>
                <a:defRPr/>
              </a:pPr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脱油工程</a:t>
              </a:r>
              <a:endParaRPr lang="en-US" altLang="zh-CN" sz="14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1080"/>
                </a:spcBef>
                <a:defRPr/>
              </a:pP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DEGREASING</a:t>
              </a:r>
              <a:endParaRPr lang="zh-CN" altLang="en-US" sz="11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33" name="任意多边形 11"/>
            <p:cNvSpPr/>
            <p:nvPr/>
          </p:nvSpPr>
          <p:spPr>
            <a:xfrm>
              <a:off x="2867290" y="2364524"/>
              <a:ext cx="2070870" cy="2564676"/>
            </a:xfrm>
            <a:custGeom>
              <a:avLst/>
              <a:gdLst>
                <a:gd name="connsiteX0" fmla="*/ 2427907 w 2476499"/>
                <a:gd name="connsiteY0" fmla="*/ 1411388 h 2209801"/>
                <a:gd name="connsiteX1" fmla="*/ 1061906 w 2476499"/>
                <a:gd name="connsiteY1" fmla="*/ 2198539 h 2209801"/>
                <a:gd name="connsiteX2" fmla="*/ 3547 w 2476499"/>
                <a:gd name="connsiteY2" fmla="*/ 1021315 h 2209801"/>
                <a:gd name="connsiteX3" fmla="*/ 1210978 w 2476499"/>
                <a:gd name="connsiteY3" fmla="*/ 266 h 2209801"/>
                <a:gd name="connsiteX4" fmla="*/ 1238250 w 2476499"/>
                <a:gd name="connsiteY4" fmla="*/ 1104901 h 2209801"/>
                <a:gd name="connsiteX5" fmla="*/ 2427907 w 2476499"/>
                <a:gd name="connsiteY5" fmla="*/ 1411388 h 2209801"/>
                <a:gd name="connsiteX0-1" fmla="*/ 2427907 w 2476499"/>
                <a:gd name="connsiteY0-2" fmla="*/ 1411388 h 2209801"/>
                <a:gd name="connsiteX1-3" fmla="*/ 1061906 w 2476499"/>
                <a:gd name="connsiteY1-4" fmla="*/ 2198539 h 2209801"/>
                <a:gd name="connsiteX2-5" fmla="*/ 3547 w 2476499"/>
                <a:gd name="connsiteY2-6" fmla="*/ 1021315 h 2209801"/>
                <a:gd name="connsiteX3-7" fmla="*/ 1210978 w 2476499"/>
                <a:gd name="connsiteY3-8" fmla="*/ 266 h 22098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476499" h="2209801" stroke="0" extrusionOk="0">
                  <a:moveTo>
                    <a:pt x="2427907" y="1411388"/>
                  </a:moveTo>
                  <a:cubicBezTo>
                    <a:pt x="2256490" y="1941165"/>
                    <a:pt x="1673573" y="2277068"/>
                    <a:pt x="1061906" y="2198539"/>
                  </a:cubicBezTo>
                  <a:cubicBezTo>
                    <a:pt x="416945" y="2115736"/>
                    <a:pt x="-45746" y="1601080"/>
                    <a:pt x="3547" y="1021315"/>
                  </a:cubicBezTo>
                  <a:cubicBezTo>
                    <a:pt x="51740" y="454486"/>
                    <a:pt x="574069" y="12786"/>
                    <a:pt x="1210978" y="266"/>
                  </a:cubicBezTo>
                  <a:lnTo>
                    <a:pt x="1238250" y="1104901"/>
                  </a:lnTo>
                  <a:lnTo>
                    <a:pt x="2427907" y="1411388"/>
                  </a:lnTo>
                  <a:close/>
                </a:path>
                <a:path w="2476499" h="2209801" fill="none">
                  <a:moveTo>
                    <a:pt x="2427907" y="1411388"/>
                  </a:moveTo>
                  <a:cubicBezTo>
                    <a:pt x="2256490" y="1941165"/>
                    <a:pt x="1673573" y="2277068"/>
                    <a:pt x="1061906" y="2198539"/>
                  </a:cubicBezTo>
                  <a:cubicBezTo>
                    <a:pt x="416945" y="2115736"/>
                    <a:pt x="-45746" y="1601080"/>
                    <a:pt x="3547" y="1021315"/>
                  </a:cubicBezTo>
                  <a:cubicBezTo>
                    <a:pt x="51740" y="454486"/>
                    <a:pt x="574069" y="12786"/>
                    <a:pt x="1210978" y="266"/>
                  </a:cubicBezTo>
                </a:path>
              </a:pathLst>
            </a:custGeom>
            <a:noFill/>
            <a:ln w="44450" cap="rnd">
              <a:solidFill>
                <a:srgbClr val="00FF00"/>
              </a:solidFill>
              <a:prstDash val="sysDash"/>
              <a:round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34" name="椭圆 33"/>
          <p:cNvSpPr/>
          <p:nvPr/>
        </p:nvSpPr>
        <p:spPr bwMode="auto">
          <a:xfrm>
            <a:off x="4771997" y="982001"/>
            <a:ext cx="1616546" cy="930418"/>
          </a:xfrm>
          <a:prstGeom prst="ellipse">
            <a:avLst/>
          </a:prstGeom>
          <a:solidFill>
            <a:srgbClr val="FFFF00"/>
          </a:solidFill>
          <a:ln w="12700" cap="sq" algn="ctr">
            <a:solidFill>
              <a:srgbClr val="00F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>
              <a:spcBef>
                <a:spcPts val="0"/>
              </a:spcBef>
              <a:defRPr/>
            </a:pPr>
            <a:r>
              <a:rPr lang="zh-CN" altLang="en-US" sz="1400" dirty="0">
                <a:latin typeface="+mn-lt"/>
              </a:rPr>
              <a:t>  全检</a:t>
            </a:r>
            <a:r>
              <a:rPr lang="zh-CN" altLang="en-US" sz="1400" dirty="0"/>
              <a:t>包装</a:t>
            </a:r>
            <a:endParaRPr lang="en-US" altLang="zh-CN" sz="1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sz="1050" kern="600" dirty="0">
                <a:ea typeface="Arial Unicode MS" panose="020B0604020202020204" charset="-122"/>
              </a:rPr>
              <a:t>FULLINSPECTION</a:t>
            </a:r>
            <a:r>
              <a:rPr lang="en-US" altLang="zh-CN" sz="1050" kern="6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     </a:t>
            </a:r>
            <a:endParaRPr lang="en-US" altLang="zh-CN" sz="1050" kern="600" dirty="0">
              <a:solidFill>
                <a:schemeClr val="tx1"/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sz="1050" kern="6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      PACK </a:t>
            </a:r>
            <a:endParaRPr lang="zh-CN" altLang="en-US" sz="1050" kern="600" dirty="0">
              <a:solidFill>
                <a:schemeClr val="tx1"/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39552" y="427069"/>
            <a:ext cx="152349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质量控制流程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4" name="组合 22"/>
          <p:cNvGrpSpPr/>
          <p:nvPr/>
        </p:nvGrpSpPr>
        <p:grpSpPr bwMode="auto">
          <a:xfrm>
            <a:off x="1524000" y="819150"/>
            <a:ext cx="5838146" cy="4186218"/>
            <a:chOff x="881062" y="857250"/>
            <a:chExt cx="6195029" cy="5800725"/>
          </a:xfrm>
        </p:grpSpPr>
        <p:sp>
          <p:nvSpPr>
            <p:cNvPr id="15" name="椭圆 14"/>
            <p:cNvSpPr/>
            <p:nvPr/>
          </p:nvSpPr>
          <p:spPr bwMode="auto">
            <a:xfrm>
              <a:off x="881062" y="2857557"/>
              <a:ext cx="1723656" cy="1357409"/>
            </a:xfrm>
            <a:prstGeom prst="ellipse">
              <a:avLst/>
            </a:prstGeom>
            <a:solidFill>
              <a:srgbClr val="CCFF99"/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1100" dirty="0">
                  <a:solidFill>
                    <a:schemeClr val="tx1"/>
                  </a:solidFill>
                  <a:latin typeface="+mn-lt"/>
                </a:rPr>
                <a:t>制造检验</a:t>
              </a:r>
              <a:endParaRPr lang="en-US" altLang="zh-CN" sz="11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IN PROCESS INSPECTION</a:t>
              </a:r>
              <a:endParaRPr lang="zh-CN" altLang="en-US" sz="11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5238459" y="4000124"/>
              <a:ext cx="1644791" cy="1433905"/>
            </a:xfrm>
            <a:prstGeom prst="ellipse">
              <a:avLst/>
            </a:prstGeom>
            <a:solidFill>
              <a:srgbClr val="99CCFF">
                <a:alpha val="98824"/>
              </a:srgbClr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1100" dirty="0">
                  <a:solidFill>
                    <a:schemeClr val="tx1"/>
                  </a:solidFill>
                  <a:latin typeface="+mn-lt"/>
                </a:rPr>
                <a:t>成品最终检验</a:t>
              </a:r>
              <a:endParaRPr lang="en-US" altLang="zh-CN" sz="11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FINAL  INSPECTION</a:t>
              </a:r>
              <a:endParaRPr lang="zh-CN" altLang="en-US" sz="11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17" name="椭圆 16"/>
            <p:cNvSpPr/>
            <p:nvPr/>
          </p:nvSpPr>
          <p:spPr bwMode="auto">
            <a:xfrm>
              <a:off x="4167396" y="5214305"/>
              <a:ext cx="1809697" cy="1443670"/>
            </a:xfrm>
            <a:prstGeom prst="ellipse">
              <a:avLst/>
            </a:prstGeom>
            <a:solidFill>
              <a:srgbClr val="00B0F0"/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srgbClr val="43B7FF">
                  <a:alpha val="40000"/>
                </a:srgb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1100" dirty="0">
                  <a:solidFill>
                    <a:schemeClr val="tx1"/>
                  </a:solidFill>
                  <a:latin typeface="+mn-lt"/>
                </a:rPr>
                <a:t>表面处理检验</a:t>
              </a:r>
              <a:endParaRPr lang="en-US" altLang="zh-CN" sz="11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SURFACR &amp; HYDROGEN EMBRITTLEMENT INSPECTION</a:t>
              </a:r>
              <a:endParaRPr lang="zh-CN" altLang="en-US" sz="11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1330712" y="1428534"/>
              <a:ext cx="1694106" cy="140949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61000"/>
              </a:schemeClr>
            </a:solidFill>
            <a:ln w="0" cap="rnd" cmpd="dbl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1100" kern="600" dirty="0">
                  <a:solidFill>
                    <a:schemeClr val="tx1"/>
                  </a:solidFill>
                  <a:latin typeface="+mn-lt"/>
                </a:rPr>
                <a:t>首件检验</a:t>
              </a:r>
              <a:endParaRPr lang="en-US" altLang="zh-CN" sz="1100" kern="6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en-US" altLang="zh-CN" sz="1100" kern="6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FIRST ARTICLE INSPECTIO</a:t>
              </a:r>
              <a:r>
                <a:rPr lang="en-US" altLang="zh-CN" sz="1100" kern="600" dirty="0">
                  <a:solidFill>
                    <a:schemeClr val="tx1"/>
                  </a:solidFill>
                  <a:latin typeface="+mn-lt"/>
                </a:rPr>
                <a:t>N</a:t>
              </a:r>
              <a:endParaRPr lang="zh-CN" altLang="en-US" sz="1100" kern="6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5431300" y="2433855"/>
              <a:ext cx="1644791" cy="1427396"/>
            </a:xfrm>
            <a:prstGeom prst="ellipse">
              <a:avLst/>
            </a:prstGeom>
            <a:solidFill>
              <a:srgbClr val="99FF66">
                <a:alpha val="45000"/>
              </a:srgbClr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>
                <a:spcBef>
                  <a:spcPts val="0"/>
                </a:spcBef>
                <a:defRPr/>
              </a:pPr>
              <a:r>
                <a:rPr lang="zh-CN" altLang="en-US" sz="1100" dirty="0">
                  <a:solidFill>
                    <a:schemeClr val="tx1"/>
                  </a:solidFill>
                  <a:latin typeface="+mn-lt"/>
                </a:rPr>
                <a:t>  包装及数量检验</a:t>
              </a:r>
              <a:endParaRPr lang="en-US" altLang="zh-CN" sz="1100" dirty="0">
                <a:solidFill>
                  <a:schemeClr val="tx1"/>
                </a:solidFill>
                <a:latin typeface="+mn-lt"/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  PACKAGING    AND  QUANTIY INSPECTION</a:t>
              </a:r>
              <a:endParaRPr lang="zh-CN" altLang="en-US" sz="11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3096330" y="857250"/>
              <a:ext cx="1573278" cy="134927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8000"/>
              </a:schemeClr>
            </a:solidFill>
            <a:ln w="0" cap="rnd" cmpd="sng" algn="ctr">
              <a:solidFill>
                <a:srgbClr val="00FF00"/>
              </a:solidFill>
              <a:prstDash val="sysDash"/>
              <a:beve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zh-CN" altLang="en-US" sz="1100" dirty="0">
                  <a:solidFill>
                    <a:schemeClr val="tx1"/>
                  </a:solidFill>
                  <a:latin typeface="+mn-lt"/>
                </a:rPr>
                <a:t>材料进货</a:t>
              </a:r>
              <a:endParaRPr lang="en-US" altLang="zh-CN" sz="11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zh-CN" altLang="en-US" sz="1100" dirty="0">
                  <a:solidFill>
                    <a:schemeClr val="tx1"/>
                  </a:solidFill>
                  <a:latin typeface="+mn-lt"/>
                </a:rPr>
                <a:t>检验</a:t>
              </a:r>
              <a:endParaRPr lang="en-US" altLang="zh-CN" sz="11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INCOMING INSPECTION</a:t>
              </a:r>
              <a:endParaRPr lang="zh-CN" altLang="en-US" sz="11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956004" y="4357694"/>
              <a:ext cx="1711766" cy="1357322"/>
            </a:xfrm>
            <a:prstGeom prst="ellipse">
              <a:avLst/>
            </a:prstGeom>
            <a:solidFill>
              <a:srgbClr val="D1B095"/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srgbClr val="92D05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0" rIns="0" anchor="ctr"/>
            <a:lstStyle/>
            <a:p>
              <a:pPr algn="ctr">
                <a:spcBef>
                  <a:spcPts val="1080"/>
                </a:spcBef>
                <a:defRPr/>
              </a:pPr>
              <a:r>
                <a:rPr lang="zh-CN" altLang="en-US" sz="1100" dirty="0">
                  <a:solidFill>
                    <a:schemeClr val="tx1"/>
                  </a:solidFill>
                  <a:latin typeface="+mn-lt"/>
                </a:rPr>
                <a:t>巡回检验</a:t>
              </a:r>
              <a:endParaRPr lang="en-US" altLang="zh-CN" sz="11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1080"/>
                </a:spcBef>
                <a:defRPr/>
              </a:pP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CIRCUIT INSPECTION BY QC</a:t>
              </a:r>
              <a:endParaRPr lang="zh-CN" altLang="en-US" sz="11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2524228" y="5214305"/>
              <a:ext cx="1555401" cy="1429023"/>
            </a:xfrm>
            <a:prstGeom prst="ellipse">
              <a:avLst/>
            </a:prstGeom>
            <a:solidFill>
              <a:srgbClr val="ACC4A2">
                <a:alpha val="42745"/>
              </a:srgbClr>
            </a:solidFill>
            <a:ln w="12700" cap="sq" algn="ctr">
              <a:solidFill>
                <a:srgbClr val="00FF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algn="ctr">
                <a:spcBef>
                  <a:spcPts val="1080"/>
                </a:spcBef>
                <a:defRPr/>
              </a:pPr>
              <a:r>
                <a:rPr lang="zh-CN" altLang="en-US" sz="1100" dirty="0">
                  <a:solidFill>
                    <a:schemeClr val="tx1"/>
                  </a:solidFill>
                  <a:latin typeface="+mn-lt"/>
                </a:rPr>
                <a:t>热处理检验</a:t>
              </a:r>
              <a:endParaRPr lang="en-US" altLang="zh-CN" sz="11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spcBef>
                  <a:spcPts val="1080"/>
                </a:spcBef>
                <a:defRPr/>
              </a:pP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HARDNESS </a:t>
              </a:r>
              <a:r>
                <a:rPr lang="zh-CN" altLang="en-US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 </a:t>
              </a:r>
              <a:r>
                <a:rPr lang="en-US" altLang="zh-CN" sz="11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&amp; TORQUE INSPETION</a:t>
              </a:r>
              <a:endParaRPr lang="zh-CN" altLang="en-US" sz="1100" dirty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35" name="任意多边形 11"/>
            <p:cNvSpPr/>
            <p:nvPr/>
          </p:nvSpPr>
          <p:spPr>
            <a:xfrm>
              <a:off x="2757312" y="2424617"/>
              <a:ext cx="2561225" cy="2571590"/>
            </a:xfrm>
            <a:custGeom>
              <a:avLst/>
              <a:gdLst>
                <a:gd name="connsiteX0" fmla="*/ 2427907 w 2476499"/>
                <a:gd name="connsiteY0" fmla="*/ 1411388 h 2209801"/>
                <a:gd name="connsiteX1" fmla="*/ 1061906 w 2476499"/>
                <a:gd name="connsiteY1" fmla="*/ 2198539 h 2209801"/>
                <a:gd name="connsiteX2" fmla="*/ 3547 w 2476499"/>
                <a:gd name="connsiteY2" fmla="*/ 1021315 h 2209801"/>
                <a:gd name="connsiteX3" fmla="*/ 1210978 w 2476499"/>
                <a:gd name="connsiteY3" fmla="*/ 266 h 2209801"/>
                <a:gd name="connsiteX4" fmla="*/ 1238250 w 2476499"/>
                <a:gd name="connsiteY4" fmla="*/ 1104901 h 2209801"/>
                <a:gd name="connsiteX5" fmla="*/ 2427907 w 2476499"/>
                <a:gd name="connsiteY5" fmla="*/ 1411388 h 2209801"/>
                <a:gd name="connsiteX0-1" fmla="*/ 2427907 w 2476499"/>
                <a:gd name="connsiteY0-2" fmla="*/ 1411388 h 2209801"/>
                <a:gd name="connsiteX1-3" fmla="*/ 1061906 w 2476499"/>
                <a:gd name="connsiteY1-4" fmla="*/ 2198539 h 2209801"/>
                <a:gd name="connsiteX2-5" fmla="*/ 3547 w 2476499"/>
                <a:gd name="connsiteY2-6" fmla="*/ 1021315 h 2209801"/>
                <a:gd name="connsiteX3-7" fmla="*/ 1210978 w 2476499"/>
                <a:gd name="connsiteY3-8" fmla="*/ 266 h 22098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476499" h="2209801" stroke="0" extrusionOk="0">
                  <a:moveTo>
                    <a:pt x="2427907" y="1411388"/>
                  </a:moveTo>
                  <a:cubicBezTo>
                    <a:pt x="2256490" y="1941165"/>
                    <a:pt x="1673573" y="2277068"/>
                    <a:pt x="1061906" y="2198539"/>
                  </a:cubicBezTo>
                  <a:cubicBezTo>
                    <a:pt x="416945" y="2115736"/>
                    <a:pt x="-45746" y="1601080"/>
                    <a:pt x="3547" y="1021315"/>
                  </a:cubicBezTo>
                  <a:cubicBezTo>
                    <a:pt x="51740" y="454486"/>
                    <a:pt x="574069" y="12786"/>
                    <a:pt x="1210978" y="266"/>
                  </a:cubicBezTo>
                  <a:lnTo>
                    <a:pt x="1238250" y="1104901"/>
                  </a:lnTo>
                  <a:lnTo>
                    <a:pt x="2427907" y="1411388"/>
                  </a:lnTo>
                  <a:close/>
                </a:path>
                <a:path w="2476499" h="2209801" fill="none">
                  <a:moveTo>
                    <a:pt x="2427907" y="1411388"/>
                  </a:moveTo>
                  <a:cubicBezTo>
                    <a:pt x="2256490" y="1941165"/>
                    <a:pt x="1673573" y="2277068"/>
                    <a:pt x="1061906" y="2198539"/>
                  </a:cubicBezTo>
                  <a:cubicBezTo>
                    <a:pt x="416945" y="2115736"/>
                    <a:pt x="-45746" y="1601080"/>
                    <a:pt x="3547" y="1021315"/>
                  </a:cubicBezTo>
                  <a:cubicBezTo>
                    <a:pt x="51740" y="454486"/>
                    <a:pt x="574069" y="12786"/>
                    <a:pt x="1210978" y="266"/>
                  </a:cubicBezTo>
                </a:path>
              </a:pathLst>
            </a:custGeom>
            <a:noFill/>
            <a:ln w="44450" cap="rnd" cmpd="sng">
              <a:solidFill>
                <a:srgbClr val="00FF0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67" name="文本框 47"/>
          <p:cNvSpPr txBox="1"/>
          <p:nvPr/>
        </p:nvSpPr>
        <p:spPr>
          <a:xfrm>
            <a:off x="5701043" y="2408468"/>
            <a:ext cx="273715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213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工程案例  </a:t>
            </a:r>
            <a:r>
              <a:rPr lang="en-US" altLang="zh-CN" sz="2000" b="1" dirty="0">
                <a:solidFill>
                  <a:srgbClr val="213F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CASE</a:t>
            </a:r>
            <a:endParaRPr lang="en-US" altLang="zh-CN" sz="2000" b="1" dirty="0">
              <a:solidFill>
                <a:srgbClr val="213F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305"/>
          <p:cNvSpPr/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rgbClr val="4472C4">
              <a:alpha val="1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TextBox 48"/>
          <p:cNvSpPr txBox="1"/>
          <p:nvPr/>
        </p:nvSpPr>
        <p:spPr>
          <a:xfrm>
            <a:off x="4815136" y="1894642"/>
            <a:ext cx="4176464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rgbClr val="3965B5"/>
                </a:solidFill>
                <a:cs typeface="+mn-ea"/>
                <a:sym typeface="微软雅黑" panose="020B0503020204020204" pitchFamily="34" charset="-122"/>
              </a:rPr>
              <a:t>联系我们</a:t>
            </a:r>
            <a:endParaRPr lang="zh-CN" altLang="en-US" sz="4400" b="1" dirty="0">
              <a:solidFill>
                <a:srgbClr val="3965B5"/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Freeform 3301"/>
          <p:cNvSpPr/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rgbClr val="3965B5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3301"/>
          <p:cNvSpPr/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3301"/>
          <p:cNvSpPr/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5"/>
          <p:cNvSpPr/>
          <p:nvPr/>
        </p:nvSpPr>
        <p:spPr bwMode="auto">
          <a:xfrm>
            <a:off x="1519228" y="761397"/>
            <a:ext cx="1750544" cy="1752708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/>
        </p:nvSpPr>
        <p:spPr bwMode="auto">
          <a:xfrm>
            <a:off x="1529220" y="2507786"/>
            <a:ext cx="1750544" cy="175162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2A4B8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7"/>
          <p:cNvSpPr/>
          <p:nvPr/>
        </p:nvSpPr>
        <p:spPr bwMode="auto">
          <a:xfrm>
            <a:off x="2394500" y="1637063"/>
            <a:ext cx="1751626" cy="1752708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335BA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39552" y="1269110"/>
            <a:ext cx="2488452" cy="2489990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6" name="Freeform 3297"/>
            <p:cNvSpPr/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297"/>
            <p:cNvSpPr/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213F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TextBox 48"/>
          <p:cNvSpPr txBox="1"/>
          <p:nvPr/>
        </p:nvSpPr>
        <p:spPr>
          <a:xfrm>
            <a:off x="1043608" y="1916708"/>
            <a:ext cx="1484586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04</a:t>
            </a:r>
            <a:endParaRPr lang="en-GB" altLang="zh-CN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Freeform 3301"/>
          <p:cNvSpPr/>
          <p:nvPr/>
        </p:nvSpPr>
        <p:spPr bwMode="auto">
          <a:xfrm>
            <a:off x="7015827" y="407858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rgbClr val="3965B5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3301"/>
          <p:cNvSpPr/>
          <p:nvPr/>
        </p:nvSpPr>
        <p:spPr bwMode="auto">
          <a:xfrm>
            <a:off x="8095947" y="387297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>
        <p14:warp/>
      </p:transition>
    </mc:Choice>
    <mc:Fallback>
      <p:transition spd="slow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78422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80000"/>
                </a:schemeClr>
              </a:gs>
              <a:gs pos="25000">
                <a:srgbClr val="4472C4"/>
              </a:gs>
              <a:gs pos="57000">
                <a:srgbClr val="4472C4"/>
              </a:gs>
              <a:gs pos="100000">
                <a:srgbClr val="2A4B8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56565" y="254635"/>
            <a:ext cx="230568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685800">
              <a:defRPr/>
            </a:pPr>
            <a:r>
              <a:rPr lang="zh-CN" altLang="en-US" b="1" spc="-150" dirty="0">
                <a:solidFill>
                  <a:schemeClr val="bg1"/>
                </a:solidFill>
                <a:effectLst>
                  <a:outerShdw blurRad="419100" dist="38100" dir="2700000" algn="tl">
                    <a:srgbClr val="000000">
                      <a:alpha val="43137"/>
                    </a:srgbClr>
                  </a:outerShdw>
                </a:effectLst>
              </a:rPr>
              <a:t>公司信息</a:t>
            </a:r>
            <a:endParaRPr lang="zh-CN" altLang="en-US" b="1" spc="-150" dirty="0">
              <a:solidFill>
                <a:schemeClr val="bg1"/>
              </a:solidFill>
              <a:effectLst>
                <a:outerShdw blurRad="419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84225"/>
            <a:ext cx="6477000" cy="4359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>
        <p14:warp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14350"/>
            <a:ext cx="3091647" cy="441537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/>
          <p:nvPr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5584"/>
            <a:ext cx="540068" cy="537916"/>
          </a:xfrm>
          <a:prstGeom prst="rect">
            <a:avLst/>
          </a:prstGeom>
        </p:spPr>
      </p:pic>
      <p:pic>
        <p:nvPicPr>
          <p:cNvPr id="24" name="图片 23"/>
          <p:cNvPicPr/>
          <p:nvPr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584"/>
            <a:ext cx="540068" cy="537916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344853" y="1028700"/>
            <a:ext cx="338614" cy="34285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 rot="16200000">
            <a:off x="8464391" y="2320290"/>
            <a:ext cx="91440" cy="9144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>
            <p:custDataLst>
              <p:tags r:id="rId9"/>
            </p:custDataLst>
          </p:nvPr>
        </p:nvSpPr>
        <p:spPr>
          <a:xfrm rot="16200000">
            <a:off x="8464391" y="2075498"/>
            <a:ext cx="91440" cy="9144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 rot="16200000">
            <a:off x="8464391" y="2564606"/>
            <a:ext cx="91440" cy="9144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椭圆 20"/>
          <p:cNvSpPr/>
          <p:nvPr>
            <p:custDataLst>
              <p:tags r:id="rId11"/>
            </p:custDataLst>
          </p:nvPr>
        </p:nvSpPr>
        <p:spPr>
          <a:xfrm rot="16200000">
            <a:off x="8464391" y="2809399"/>
            <a:ext cx="91440" cy="9144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5" name="PA-图片 24" descr="C:\Users\admin\Desktop\幸全的文件\Pexels类别20191129\商务\夜晚 高楼\城市, 天空, 天際線, 市中心 的 免费素材照片.jpeg城市, 天空, 天際線, 市中心 的 免费素材照片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4012565" y="1029335"/>
            <a:ext cx="4332605" cy="3428365"/>
          </a:xfrm>
          <a:prstGeom prst="rect">
            <a:avLst/>
          </a:prstGeom>
        </p:spPr>
      </p:pic>
      <p:sp>
        <p:nvSpPr>
          <p:cNvPr id="29" name="折角形 33"/>
          <p:cNvSpPr/>
          <p:nvPr>
            <p:custDataLst>
              <p:tags r:id="rId14"/>
            </p:custDataLst>
          </p:nvPr>
        </p:nvSpPr>
        <p:spPr>
          <a:xfrm>
            <a:off x="641575" y="1038860"/>
            <a:ext cx="3411220" cy="3428365"/>
          </a:xfrm>
          <a:prstGeom prst="foldedCorner">
            <a:avLst>
              <a:gd name="adj" fmla="val 16445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任意多边形 8"/>
          <p:cNvSpPr/>
          <p:nvPr>
            <p:custDataLst>
              <p:tags r:id="rId15"/>
            </p:custDataLst>
          </p:nvPr>
        </p:nvSpPr>
        <p:spPr>
          <a:xfrm>
            <a:off x="703964" y="1028700"/>
            <a:ext cx="320993" cy="42862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4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38810" y="1861185"/>
            <a:ext cx="2952750" cy="23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zh-CN" altLang="en-US" sz="1200" spc="150" dirty="0">
                <a:solidFill>
                  <a:srgbClr val="2A4B8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地址</a:t>
            </a:r>
            <a:r>
              <a:rPr lang="zh-CN" altLang="en-US" sz="1200" spc="150" dirty="0" smtClean="0">
                <a:solidFill>
                  <a:srgbClr val="2A4B8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：深圳龙岗</a:t>
            </a:r>
            <a:endParaRPr lang="zh-CN" altLang="en-US" sz="1200" spc="150" dirty="0">
              <a:solidFill>
                <a:srgbClr val="2A4B86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zh-CN" altLang="en-US" sz="1200" spc="150" dirty="0">
                <a:solidFill>
                  <a:srgbClr val="2A4B8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邮箱</a:t>
            </a:r>
            <a:r>
              <a:rPr lang="zh-CN" altLang="en-US" sz="1200" spc="150" dirty="0" smtClean="0">
                <a:solidFill>
                  <a:srgbClr val="2A4B8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 spc="150" dirty="0" smtClean="0">
                <a:solidFill>
                  <a:srgbClr val="2A4B8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1477564031@126.com</a:t>
            </a:r>
            <a:endParaRPr lang="zh-CN" altLang="en-US" sz="1200" spc="150" dirty="0">
              <a:solidFill>
                <a:srgbClr val="2A4B86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zh-CN" altLang="en-US" sz="1200" spc="150" dirty="0" smtClean="0">
                <a:solidFill>
                  <a:srgbClr val="2A4B8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联系人：</a:t>
            </a:r>
            <a:r>
              <a:rPr lang="en-US" altLang="zh-CN" sz="1200" spc="150" dirty="0" smtClean="0">
                <a:solidFill>
                  <a:srgbClr val="2A4B8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15902885406 </a:t>
            </a:r>
            <a:r>
              <a:rPr lang="zh-CN" altLang="en-US" sz="1200" spc="150" dirty="0" smtClean="0">
                <a:solidFill>
                  <a:srgbClr val="2A4B8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常先生 </a:t>
            </a:r>
            <a:endParaRPr lang="en-US" altLang="zh-CN" sz="1200" spc="150" dirty="0" smtClean="0">
              <a:solidFill>
                <a:srgbClr val="2A4B86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Rectangle 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8651" y="1513206"/>
            <a:ext cx="2720532" cy="34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b" anchorCtr="0">
            <a:normAutofit fontScale="9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广东兴霖建筑实业</a:t>
            </a:r>
            <a:r>
              <a:rPr lang="zh-CN" altLang="zh-CN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有限公司</a:t>
            </a:r>
            <a:endParaRPr lang="zh-CN" altLang="en-US" b="1" spc="100" dirty="0">
              <a:solidFill>
                <a:schemeClr val="tx2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9050" y="0"/>
            <a:ext cx="9163050" cy="78422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80000"/>
                </a:schemeClr>
              </a:gs>
              <a:gs pos="25000">
                <a:srgbClr val="4472C4"/>
              </a:gs>
              <a:gs pos="57000">
                <a:srgbClr val="4472C4"/>
              </a:gs>
              <a:gs pos="100000">
                <a:srgbClr val="2A4B8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6565" y="254635"/>
            <a:ext cx="230568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685800">
              <a:defRPr/>
            </a:pPr>
            <a:r>
              <a:rPr lang="zh-CN" altLang="en-US" b="1" spc="-150" dirty="0">
                <a:solidFill>
                  <a:schemeClr val="bg1"/>
                </a:solidFill>
                <a:effectLst>
                  <a:outerShdw blurRad="419100" dist="38100" dir="2700000" algn="tl">
                    <a:srgbClr val="000000">
                      <a:alpha val="43137"/>
                    </a:srgbClr>
                  </a:outerShdw>
                </a:effectLst>
              </a:rPr>
              <a:t>联系我们</a:t>
            </a:r>
            <a:endParaRPr lang="zh-CN" altLang="en-US" b="1" spc="-150" dirty="0">
              <a:solidFill>
                <a:schemeClr val="bg1"/>
              </a:solidFill>
              <a:effectLst>
                <a:outerShdw blurRad="419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305"/>
          <p:cNvSpPr/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rgbClr val="4472C4">
              <a:alpha val="1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TextBox 48"/>
          <p:cNvSpPr txBox="1"/>
          <p:nvPr/>
        </p:nvSpPr>
        <p:spPr>
          <a:xfrm>
            <a:off x="4815136" y="1894642"/>
            <a:ext cx="41764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rgbClr val="3965B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公司简介</a:t>
            </a:r>
            <a:endParaRPr lang="en-GB" altLang="zh-CN" sz="4400" b="1" dirty="0">
              <a:solidFill>
                <a:srgbClr val="3965B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Freeform 3301"/>
          <p:cNvSpPr/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rgbClr val="3965B5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3301"/>
          <p:cNvSpPr/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3301"/>
          <p:cNvSpPr/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5"/>
          <p:cNvSpPr/>
          <p:nvPr/>
        </p:nvSpPr>
        <p:spPr bwMode="auto">
          <a:xfrm>
            <a:off x="1519228" y="761397"/>
            <a:ext cx="1750544" cy="1752708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/>
        </p:nvSpPr>
        <p:spPr bwMode="auto">
          <a:xfrm>
            <a:off x="1529220" y="2507786"/>
            <a:ext cx="1750544" cy="175162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2A4B8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7"/>
          <p:cNvSpPr/>
          <p:nvPr/>
        </p:nvSpPr>
        <p:spPr bwMode="auto">
          <a:xfrm>
            <a:off x="2394500" y="1637063"/>
            <a:ext cx="1751626" cy="1752708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335BA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39552" y="1269110"/>
            <a:ext cx="2488452" cy="2489990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6" name="Freeform 3297"/>
            <p:cNvSpPr/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297"/>
            <p:cNvSpPr/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213F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TextBox 48"/>
          <p:cNvSpPr txBox="1"/>
          <p:nvPr/>
        </p:nvSpPr>
        <p:spPr>
          <a:xfrm>
            <a:off x="1043608" y="1916708"/>
            <a:ext cx="1484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01</a:t>
            </a:r>
            <a:endParaRPr lang="en-GB" altLang="zh-CN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>
        <p14:warp/>
      </p:transition>
    </mc:Choice>
    <mc:Fallback>
      <p:transition spd="slow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纯音乐 - 积极向上的曲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785" y="-609600"/>
            <a:ext cx="609600" cy="6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9050" y="3181350"/>
            <a:ext cx="9163050" cy="1981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80000"/>
                </a:schemeClr>
              </a:gs>
              <a:gs pos="25000">
                <a:srgbClr val="4472C4"/>
              </a:gs>
              <a:gs pos="57000">
                <a:srgbClr val="4472C4"/>
              </a:gs>
              <a:gs pos="100000">
                <a:srgbClr val="2A4B8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2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91310" y="1202690"/>
            <a:ext cx="6004560" cy="243912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广东兴霖实业</a:t>
            </a:r>
            <a:r>
              <a:rPr lang="zh-CN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有限公司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是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以洁净净化系统工程规划、设计、承建施工与净化空气调节系统设备开发、制造、检测、销售为核心的专业性公司！经验丰富的高素质专业人员与完善的自给供应链体系，是保障工程性价比高和赢得客户信任的基础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广东兴霖实业</a:t>
            </a:r>
            <a:r>
              <a:rPr lang="zh-CN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有限公司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是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一家年轻化的、新时代的公司，前卫的设计与管理理念、扎实的实干主义精神是我们每一位员工所具备的基本素质。为微电子、食品日化、医疗卫生、生物制药、精密仪器行业的制造商按需定制科学合理的解决方案，让客户验收到非常合格满意的工程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广东兴霖实业</a:t>
            </a:r>
            <a:r>
              <a:rPr lang="zh-CN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有限公司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本着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以“没有最好 只有更好”的理念，诚实守信、质量第一的原则让公司蒸蒸日上，立志发展成为未来中国洁净室系统工程行业标杆企业。让我们一起携手与共，共赢天下。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Freeform 3301"/>
          <p:cNvSpPr/>
          <p:nvPr/>
        </p:nvSpPr>
        <p:spPr bwMode="auto">
          <a:xfrm>
            <a:off x="6931372" y="3978888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rgbClr val="3965B5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3301"/>
          <p:cNvSpPr/>
          <p:nvPr/>
        </p:nvSpPr>
        <p:spPr bwMode="auto">
          <a:xfrm>
            <a:off x="8011492" y="3773279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3301"/>
          <p:cNvSpPr/>
          <p:nvPr/>
        </p:nvSpPr>
        <p:spPr bwMode="auto">
          <a:xfrm>
            <a:off x="6067524" y="3616584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9144000" cy="78422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80000"/>
                </a:schemeClr>
              </a:gs>
              <a:gs pos="25000">
                <a:srgbClr val="4472C4"/>
              </a:gs>
              <a:gs pos="57000">
                <a:srgbClr val="4472C4"/>
              </a:gs>
              <a:gs pos="100000">
                <a:srgbClr val="2A4B8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56565" y="254635"/>
            <a:ext cx="230568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685800">
              <a:defRPr/>
            </a:pPr>
            <a:r>
              <a:rPr lang="zh-CN" altLang="en-US" b="1" spc="-150" dirty="0">
                <a:solidFill>
                  <a:schemeClr val="bg1"/>
                </a:solidFill>
                <a:effectLst>
                  <a:outerShdw blurRad="419100" dist="38100" dir="2700000" algn="tl">
                    <a:srgbClr val="000000">
                      <a:alpha val="43137"/>
                    </a:srgbClr>
                  </a:outerShdw>
                </a:effectLst>
              </a:rPr>
              <a:t>公司简介</a:t>
            </a:r>
            <a:endParaRPr lang="zh-CN" altLang="en-US" b="1" spc="-150" dirty="0">
              <a:solidFill>
                <a:schemeClr val="bg1"/>
              </a:solidFill>
              <a:effectLst>
                <a:outerShdw blurRad="419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305"/>
          <p:cNvSpPr/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rgbClr val="4472C4">
              <a:alpha val="1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TextBox 48"/>
          <p:cNvSpPr txBox="1"/>
          <p:nvPr/>
        </p:nvSpPr>
        <p:spPr>
          <a:xfrm>
            <a:off x="4815136" y="1894642"/>
            <a:ext cx="4176464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rgbClr val="3965B5"/>
                </a:solidFill>
                <a:cs typeface="+mn-ea"/>
                <a:sym typeface="微软雅黑" panose="020B0503020204020204" pitchFamily="34" charset="-122"/>
              </a:rPr>
              <a:t>工程案例</a:t>
            </a:r>
            <a:endParaRPr lang="zh-CN" altLang="en-US" sz="4400" b="1" dirty="0">
              <a:solidFill>
                <a:srgbClr val="3965B5"/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Freeform 3301"/>
          <p:cNvSpPr/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rgbClr val="3965B5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3301"/>
          <p:cNvSpPr/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3301"/>
          <p:cNvSpPr/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5"/>
          <p:cNvSpPr/>
          <p:nvPr/>
        </p:nvSpPr>
        <p:spPr bwMode="auto">
          <a:xfrm>
            <a:off x="1519228" y="761397"/>
            <a:ext cx="1750544" cy="1752708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/>
        </p:nvSpPr>
        <p:spPr bwMode="auto">
          <a:xfrm>
            <a:off x="1529220" y="2507786"/>
            <a:ext cx="1750544" cy="175162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2A4B8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7"/>
          <p:cNvSpPr/>
          <p:nvPr/>
        </p:nvSpPr>
        <p:spPr bwMode="auto">
          <a:xfrm>
            <a:off x="2394500" y="1637063"/>
            <a:ext cx="1751626" cy="1752708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335BA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39552" y="1269110"/>
            <a:ext cx="2488452" cy="2489990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6" name="Freeform 3297"/>
            <p:cNvSpPr/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297"/>
            <p:cNvSpPr/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213F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TextBox 48"/>
          <p:cNvSpPr txBox="1"/>
          <p:nvPr/>
        </p:nvSpPr>
        <p:spPr>
          <a:xfrm>
            <a:off x="1043608" y="1916708"/>
            <a:ext cx="1484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02</a:t>
            </a:r>
            <a:endParaRPr lang="en-GB" altLang="zh-CN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>
        <p14:warp/>
      </p:transition>
    </mc:Choice>
    <mc:Fallback>
      <p:transition spd="slow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16" grpId="0"/>
          <p:bldP spid="11" grpId="0" bldLvl="0" animBg="1"/>
          <p:bldP spid="20" grpId="0" bldLvl="0" animBg="1"/>
          <p:bldP spid="21" grpId="0" bldLvl="0" animBg="1"/>
          <p:bldP spid="22" grpId="0" bldLvl="0" animBg="1"/>
          <p:bldP spid="23" grpId="0" bldLvl="0" animBg="1"/>
          <p:bldP spid="24" grpId="0" bldLvl="0" animBg="1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16" grpId="0"/>
          <p:bldP spid="11" grpId="0" bldLvl="0" animBg="1"/>
          <p:bldP spid="20" grpId="0" bldLvl="0" animBg="1"/>
          <p:bldP spid="21" grpId="0" bldLvl="0" animBg="1"/>
          <p:bldP spid="22" grpId="0" bldLvl="0" animBg="1"/>
          <p:bldP spid="23" grpId="0" bldLvl="0" animBg="1"/>
          <p:bldP spid="24" grpId="0" bldLvl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49470" y="868680"/>
            <a:ext cx="4368800" cy="42748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635" y="868680"/>
            <a:ext cx="4368800" cy="42748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144000" cy="78422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80000"/>
                </a:schemeClr>
              </a:gs>
              <a:gs pos="25000">
                <a:srgbClr val="4472C4"/>
              </a:gs>
              <a:gs pos="57000">
                <a:srgbClr val="4472C4"/>
              </a:gs>
              <a:gs pos="100000">
                <a:srgbClr val="2A4B8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56565" y="254635"/>
            <a:ext cx="230568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685800">
              <a:defRPr/>
            </a:pPr>
            <a:r>
              <a:rPr lang="zh-CN" altLang="en-US" b="1" spc="-150" dirty="0">
                <a:solidFill>
                  <a:schemeClr val="bg1"/>
                </a:solidFill>
                <a:effectLst>
                  <a:outerShdw blurRad="419100" dist="38100" dir="2700000" algn="tl">
                    <a:srgbClr val="000000">
                      <a:alpha val="43137"/>
                    </a:srgbClr>
                  </a:outerShdw>
                </a:effectLst>
              </a:rPr>
              <a:t>广东国际大健康研究院</a:t>
            </a:r>
            <a:endParaRPr lang="zh-CN" altLang="en-US" b="1" spc="-150" dirty="0">
              <a:solidFill>
                <a:schemeClr val="bg1"/>
              </a:solidFill>
              <a:effectLst>
                <a:outerShdw blurRad="419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6135" y="868680"/>
            <a:ext cx="4369435" cy="4274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635" y="868680"/>
            <a:ext cx="4368800" cy="42748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3240" y="400050"/>
            <a:ext cx="3181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福建华灿制药有限公司</a:t>
            </a:r>
            <a:endParaRPr lang="zh-CN" altLang="en-US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0106" y="868680"/>
            <a:ext cx="4367516" cy="42748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868680"/>
            <a:ext cx="4368800" cy="42748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3240" y="400050"/>
            <a:ext cx="3181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吉林紫鑫禺拙药业有限公司</a:t>
            </a:r>
            <a:endParaRPr lang="zh-CN" altLang="en-US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635" y="868680"/>
            <a:ext cx="4368800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868680"/>
            <a:ext cx="4368800" cy="42748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3240" y="400050"/>
            <a:ext cx="3181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重庆华森制药有限公司</a:t>
            </a:r>
            <a:endParaRPr lang="zh-CN" altLang="en-US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1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9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1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1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43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4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543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8、9、10、12、13、18、22、26、30、34、36、37、38"/>
</p:tagLst>
</file>

<file path=ppt/tags/tag134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35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36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37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38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39.xml><?xml version="1.0" encoding="utf-8"?>
<p:tagLst xmlns:p="http://schemas.openxmlformats.org/presentationml/2006/main">
  <p:tag name="KSO_WM_UNIT_PLACING_PICTURE_USER_VIEWPORT" val="{&quot;height&quot;:6109,&quot;width&quot;:6880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REFSHAPE" val="660011620"/>
  <p:tag name="KSO_WM_UNIT_PLACING_PICTURE_USER_VIEWPORT" val="{&quot;height&quot;:6109,&quot;width&quot;:6880}"/>
</p:tagLst>
</file>

<file path=ppt/tags/tag141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42.xml><?xml version="1.0" encoding="utf-8"?>
<p:tagLst xmlns:p="http://schemas.openxmlformats.org/presentationml/2006/main">
  <p:tag name="REFSHAPE" val="602860196"/>
  <p:tag name="KSO_WM_UNIT_PLACING_PICTURE_USER_VIEWPORT" val="{&quot;height&quot;:3053,&quot;width&quot;:7657}"/>
</p:tagLst>
</file>

<file path=ppt/tags/tag143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44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45.xml><?xml version="1.0" encoding="utf-8"?>
<p:tagLst xmlns:p="http://schemas.openxmlformats.org/presentationml/2006/main">
  <p:tag name="KSO_WM_UNIT_PLACING_PICTURE_USER_VIEWPORT" val="{&quot;height&quot;:5322,&quot;width&quot;:6880}"/>
</p:tagLst>
</file>

<file path=ppt/tags/tag146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47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48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49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REFSHAPE" val="343569700"/>
  <p:tag name="KSO_WM_UNIT_PLACING_PICTURE_USER_VIEWPORT" val="{&quot;height&quot;:3120,&quot;width&quot;:9216}"/>
</p:tagLst>
</file>

<file path=ppt/tags/tag151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52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53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54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55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56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57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58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59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61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KSO_WM_TEMPLATE_CATEGORY" val="custom"/>
  <p:tag name="KSO_WM_TEMPLATE_INDEX" val="20204543"/>
</p:tagLst>
</file>

<file path=ppt/tags/tag162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63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64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65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43"/>
</p:tagLst>
</file>

<file path=ppt/tags/tag167.xml><?xml version="1.0" encoding="utf-8"?>
<p:tagLst xmlns:p="http://schemas.openxmlformats.org/presentationml/2006/main">
  <p:tag name="KSO_WM_SLIDE_BACKGROUND_TYPE" val="navigation"/>
  <p:tag name="KSO_WM_TEMPLATE_CATEGORY" val="custom"/>
  <p:tag name="KSO_WM_TEMPLATE_INDEX" val="20204543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ζ1-2"/>
  <p:tag name="KSO_WM_UNIT_ID" val="custom20204543_37*i*1"/>
  <p:tag name="KSO_WM_UNIT_LAYERLEVEL" val="1"/>
  <p:tag name="KSO_WM_TAG_VERSION" val="1.0"/>
  <p:tag name="KSO_WM_BEAUTIFY_FLAG" val="#wm#"/>
  <p:tag name="KSO_WM_UNIT_USESOURCEFORMAT_APPLY" val="1"/>
</p:tagLst>
</file>

<file path=ppt/tags/tag168.xml><?xml version="1.0" encoding="utf-8"?>
<p:tagLst xmlns:p="http://schemas.openxmlformats.org/presentationml/2006/main">
  <p:tag name="KSO_WM_SLIDE_BACKGROUND_TYPE" val="navigation"/>
  <p:tag name="KSO_WM_TEMPLATE_CATEGORY" val="custom"/>
  <p:tag name="KSO_WM_TEMPLATE_INDEX" val="20204543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ζ1-2"/>
  <p:tag name="KSO_WM_UNIT_ID" val="custom20204543_37*i*2"/>
  <p:tag name="KSO_WM_UNIT_LAYERLEVEL" val="1"/>
  <p:tag name="KSO_WM_TAG_VERSION" val="1.0"/>
  <p:tag name="KSO_WM_BEAUTIFY_FLAG" val="#wm#"/>
  <p:tag name="KSO_WM_UNIT_USESOURCEFORMAT_APPLY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2"/>
  <p:tag name="KSO_WM_UNIT_SUBTYPE" val="f"/>
  <p:tag name="KSO_WM_UNIT_TYPE" val="ζ_i"/>
  <p:tag name="KSO_WM_UNIT_INDEX" val="1_1"/>
  <p:tag name="KSO_WM_UNIT_LAYERLEVEL" val="1_1"/>
  <p:tag name="KSO_WM_TAG_VERSION" val="1.0"/>
  <p:tag name="KSO_WM_BEAUTIFY_FLAG" val="#wm#"/>
  <p:tag name="KSO_WM_UNIT_DIAGRAM_MODELTYPE" val="flashPicture"/>
  <p:tag name="KSO_WM_UNIT_BLOCK" val="0"/>
  <p:tag name="KSO_WM_TEMPLATE_CATEGORY" val="custom"/>
  <p:tag name="KSO_WM_TEMPLATE_INDEX" val="20204543"/>
  <p:tag name="KSO_WM_UNIT_ID" val="custom20204543_37*ζ_i*1_1"/>
  <p:tag name="KSO_WM_UNIT_FILL_FORE_SCHEMECOLOR_INDEX" val="14"/>
  <p:tag name="KSO_WM_UNI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2"/>
  <p:tag name="KSO_WM_UNIT_TYPE" val="ζ_h_i"/>
  <p:tag name="KSO_WM_UNIT_INDEX" val="1_2_1"/>
  <p:tag name="KSO_WM_UNIT_LAYERLEVEL" val="1_1_1"/>
  <p:tag name="KSO_WM_TAG_VERSION" val="1.0"/>
  <p:tag name="KSO_WM_BEAUTIFY_FLAG" val="#wm#"/>
  <p:tag name="KSO_WM_UNIT_FLASH_PICTURE_RATE" val="2"/>
  <p:tag name="KSO_WM_UNIT_BLOCK" val="0"/>
  <p:tag name="KSO_WM_UNIT_IS_LAYOUT_DIAGRAM" val="1"/>
  <p:tag name="KSO_WM_TEMPLATE_CATEGORY" val="custom"/>
  <p:tag name="KSO_WM_TEMPLATE_INDEX" val="20204543"/>
  <p:tag name="KSO_WM_UNIT_ID" val="custom20204543_37*ζ_h_i*1_2_1"/>
  <p:tag name="KSO_WM_UNIT_LINE_FORE_SCHEMECOLOR_INDEX" val="14"/>
  <p:tag name="KSO_WM_UNIT_LINE_FILL_TYPE" val="2"/>
  <p:tag name="KSO_WM_UNIT_USESOURCEFORMAT_APPLY" val="1"/>
</p:tagLst>
</file>

<file path=ppt/tags/tag171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2"/>
  <p:tag name="KSO_WM_UNIT_TYPE" val="ζ_h_i"/>
  <p:tag name="KSO_WM_UNIT_INDEX" val="1_1_1"/>
  <p:tag name="KSO_WM_UNIT_LAYERLEVEL" val="1_1_1"/>
  <p:tag name="KSO_WM_TAG_VERSION" val="1.0"/>
  <p:tag name="KSO_WM_BEAUTIFY_FLAG" val="#wm#"/>
  <p:tag name="KSO_WM_UNIT_FLASH_PICTURE_RATE" val="2"/>
  <p:tag name="KSO_WM_UNIT_BLOCK" val="0"/>
  <p:tag name="KSO_WM_UNIT_IS_LAYOUT_DIAGRAM" val="1"/>
  <p:tag name="KSO_WM_TEMPLATE_CATEGORY" val="custom"/>
  <p:tag name="KSO_WM_TEMPLATE_INDEX" val="20204543"/>
  <p:tag name="KSO_WM_UNIT_ID" val="custom20204543_37*ζ_h_i*1_1_1"/>
  <p:tag name="KSO_WM_UNIT_LINE_FORE_SCHEMECOLOR_INDEX" val="14"/>
  <p:tag name="KSO_WM_UNIT_LINE_FILL_TYPE" val="2"/>
  <p:tag name="KSO_WM_UNIT_USESOURCEFORMAT_APPLY" val="1"/>
</p:tagLst>
</file>

<file path=ppt/tags/tag172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2"/>
  <p:tag name="KSO_WM_UNIT_TYPE" val="ζ_h_i"/>
  <p:tag name="KSO_WM_UNIT_INDEX" val="1_3_1"/>
  <p:tag name="KSO_WM_UNIT_LAYERLEVEL" val="1_1_1"/>
  <p:tag name="KSO_WM_TAG_VERSION" val="1.0"/>
  <p:tag name="KSO_WM_BEAUTIFY_FLAG" val="#wm#"/>
  <p:tag name="KSO_WM_UNIT_FLASH_PICTURE_RATE" val="2"/>
  <p:tag name="KSO_WM_UNIT_BLOCK" val="0"/>
  <p:tag name="KSO_WM_UNIT_IS_LAYOUT_DIAGRAM" val="1"/>
  <p:tag name="KSO_WM_TEMPLATE_CATEGORY" val="custom"/>
  <p:tag name="KSO_WM_TEMPLATE_INDEX" val="20204543"/>
  <p:tag name="KSO_WM_UNIT_ID" val="custom20204543_37*ζ_h_i*1_3_1"/>
  <p:tag name="KSO_WM_UNIT_LINE_FORE_SCHEMECOLOR_INDEX" val="14"/>
  <p:tag name="KSO_WM_UNIT_LINE_FILL_TYPE" val="2"/>
  <p:tag name="KSO_WM_UNIT_USESOURCEFORMAT_APPLY" val="1"/>
</p:tagLst>
</file>

<file path=ppt/tags/tag173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2"/>
  <p:tag name="KSO_WM_UNIT_TYPE" val="ζ_h_i"/>
  <p:tag name="KSO_WM_UNIT_INDEX" val="1_4_1"/>
  <p:tag name="KSO_WM_UNIT_LAYERLEVEL" val="1_1_1"/>
  <p:tag name="KSO_WM_TAG_VERSION" val="1.0"/>
  <p:tag name="KSO_WM_BEAUTIFY_FLAG" val="#wm#"/>
  <p:tag name="KSO_WM_UNIT_FLASH_PICTURE_RATE" val="2"/>
  <p:tag name="KSO_WM_UNIT_BLOCK" val="0"/>
  <p:tag name="KSO_WM_UNIT_IS_LAYOUT_DIAGRAM" val="1"/>
  <p:tag name="KSO_WM_TEMPLATE_CATEGORY" val="custom"/>
  <p:tag name="KSO_WM_TEMPLATE_INDEX" val="20204543"/>
  <p:tag name="KSO_WM_UNIT_ID" val="custom20204543_37*ζ_h_i*1_4_1"/>
  <p:tag name="KSO_WM_UNIT_LINE_FORE_SCHEMECOLOR_INDEX" val="14"/>
  <p:tag name="KSO_WM_UNIT_LINE_FILL_TYPE" val="2"/>
  <p:tag name="KSO_WM_UNIT_USESOURCEFORMAT_APPLY" val="1"/>
</p:tagLst>
</file>

<file path=ppt/tags/tag174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269*1692"/>
  <p:tag name="KSO_WM_UNIT_HIGHLIGHT" val="0"/>
  <p:tag name="KSO_WM_UNIT_COMPATIBLE" val="0"/>
  <p:tag name="KSO_WM_UNIT_DIAGRAM_ISNUMVISUAL" val="0"/>
  <p:tag name="KSO_WM_UNIT_DIAGRAM_ISREFERUNIT" val="0"/>
  <p:tag name="KSO_WM_DIAGRAM_GROUP_CODE" val="ζ1-2"/>
  <p:tag name="KSO_WM_UNIT_TYPE" val="ζ_h_d"/>
  <p:tag name="KSO_WM_UNIT_INDEX" val="1_3_1"/>
  <p:tag name="KSO_WM_UNIT_LAYERLEVEL" val="1_1_1"/>
  <p:tag name="KSO_WM_TAG_VERSION" val="1.0"/>
  <p:tag name="KSO_WM_BEAUTIFY_FLAG" val="#wm#"/>
  <p:tag name="KSO_WM_UNIT_FLASH_PICTURE_RATE" val="2"/>
  <p:tag name="KSO_WM_UNIT_BLOCK" val="0"/>
  <p:tag name="KSO_WM_UNIT_IS_LAYOUT_DIAGRAM" val="1"/>
  <p:tag name="KSO_WM_TEMPLATE_CATEGORY" val="custom"/>
  <p:tag name="KSO_WM_TEMPLATE_INDEX" val="20204543"/>
  <p:tag name="KSO_WM_UNIT_ID" val="custom20204543_37*ζ_h_d*1_3_1"/>
  <p:tag name="KSO_WM_UNIT_SUPPORT_UNIT_TYPE" val="[&quot;d&quot;]"/>
  <p:tag name="KSO_WM_UNIT_USESOURCEFORMAT_APPLY" val="1"/>
</p:tagLst>
</file>

<file path=ppt/tags/tag175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DIAGRAM_GROUP_CODE" val="ζ1-2"/>
  <p:tag name="KSO_WM_TEMPLATE_CATEGORY" val="custom"/>
  <p:tag name="KSO_WM_TEMPLATE_INDEX" val="20204543"/>
  <p:tag name="KSO_WM_UNIT_ID" val="custom20204543_37*h_i*1_1"/>
  <p:tag name="KSO_WM_UNIT_FILL_FORE_SCHEMECOLOR_INDEX" val="16"/>
  <p:tag name="KSO_WM_UNIT_FILL_TYPE" val="1"/>
  <p:tag name="KSO_WM_UNIT_SHADOW_SCHEMECOLOR_INDEX" val="13"/>
  <p:tag name="KSO_WM_UNIT_TEXT_FILL_FORE_SCHEMECOLOR_INDEX" val="13"/>
  <p:tag name="KSO_WM_UNIT_TEXT_FILL_TYPE" val="1"/>
  <p:tag name="KSO_WM_UNIT_USESOURCEFORMAT_APPLY" val="1"/>
</p:tagLst>
</file>

<file path=ppt/tags/tag176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DIAGRAM_GROUP_CODE" val="ζ1-2"/>
  <p:tag name="KSO_WM_TEMPLATE_CATEGORY" val="custom"/>
  <p:tag name="KSO_WM_TEMPLATE_INDEX" val="20204543"/>
  <p:tag name="KSO_WM_UNIT_ID" val="custom20204543_37*h_i*1_2"/>
  <p:tag name="KSO_WM_UNIT_FILL_FORE_SCHEMECOLOR_INDEX" val="5"/>
  <p:tag name="KSO_WM_UNIT_FILL_TYPE" val="1"/>
  <p:tag name="KSO_WM_UNIT_USESOURCEFORMAT_APPLY" val="1"/>
</p:tagLst>
</file>

<file path=ppt/tags/tag177.xml><?xml version="1.0" encoding="utf-8"?>
<p:tagLst xmlns:p="http://schemas.openxmlformats.org/presentationml/2006/main">
  <p:tag name="KSO_WM_UNIT_VALUE" val="44"/>
  <p:tag name="KSO_WM_UNIT_HIGHLIGHT" val="0"/>
  <p:tag name="KSO_WM_UNIT_COMPATIBLE" val="0"/>
  <p:tag name="KSO_WM_UNIT_TYPE" val="h_f"/>
  <p:tag name="KSO_WM_UNIT_INDEX" val="1_1"/>
  <p:tag name="KSO_WM_UNIT_LAYERLEVEL" val="1_1"/>
  <p:tag name="KSO_WM_TAG_VERSION" val="1.0"/>
  <p:tag name="KSO_WM_BEAUTIFY_FLAG" val="#wm#"/>
  <p:tag name="KSO_WM_UNIT_PRESET_TEXT" val="您的正文已经经简明扼要，字字珠玑，但信息却千丝万缕、错综复杂，需要用更多的文字来表述；但请您尽可能提炼思想的精髓，否则容易造成观者的阅读压力，适得其反。"/>
  <p:tag name="KSO_WM_UNIT_DIAGRAM_ISNUMVISUAL" val="0"/>
  <p:tag name="KSO_WM_UNIT_DIAGRAM_ISREFERUNIT" val="0"/>
  <p:tag name="KSO_WM_UNIT_COLOR_SCHEME_SHAPE_ID" val="29"/>
  <p:tag name="KSO_WM_UNIT_COLOR_SCHEME_PARENT_PAGE" val="0_1"/>
  <p:tag name="KSO_WM_UNIT_NOCLEAR" val="0"/>
  <p:tag name="KSO_WM_DIAGRAM_GROUP_CODE" val="ζ1-2"/>
  <p:tag name="KSO_WM_UNIT_BLOCK" val="0"/>
  <p:tag name="KSO_WM_TEMPLATE_CATEGORY" val="custom"/>
  <p:tag name="KSO_WM_TEMPLATE_INDEX" val="20204543"/>
  <p:tag name="KSO_WM_UNIT_ID" val="custom20204543_37*h_f*1_1"/>
  <p:tag name="KSO_WM_UNIT_TEXT_FILL_FORE_SCHEMECOLOR_INDEX" val="13"/>
  <p:tag name="KSO_WM_UNIT_TEXT_FILL_TYPE" val="1"/>
  <p:tag name="KSO_WM_UNIT_USESOURCEFORMAT_APPLY" val="1"/>
</p:tagLst>
</file>

<file path=ppt/tags/tag178.xml><?xml version="1.0" encoding="utf-8"?>
<p:tagLst xmlns:p="http://schemas.openxmlformats.org/presentationml/2006/main">
  <p:tag name="KSO_WM_UNIT_ISCONTENTSTITLE" val="0"/>
  <p:tag name="KSO_WM_UNIT_VALUE" val="9"/>
  <p:tag name="KSO_WM_UNIT_HIGHLIGHT" val="0"/>
  <p:tag name="KSO_WM_UNIT_COMPATIBLE" val="0"/>
  <p:tag name="KSO_WM_UNIT_TYPE" val="h_a"/>
  <p:tag name="KSO_WM_UNIT_INDEX" val="1_1"/>
  <p:tag name="KSO_WM_UNIT_LAYERLEVEL" val="1_1"/>
  <p:tag name="KSO_WM_TAG_VERSION" val="1.0"/>
  <p:tag name="KSO_WM_BEAUTIFY_FLAG" val="#wm#"/>
  <p:tag name="KSO_WM_UNIT_PRESET_TEXT" val="单击此处添加小标题"/>
  <p:tag name="KSO_WM_UNIT_COLOR_SCHEME_SHAPE_ID" val="5124"/>
  <p:tag name="KSO_WM_UNIT_COLOR_SCHEME_PARENT_PAGE" val="0_1"/>
  <p:tag name="KSO_WM_UNIT_NOCLEAR" val="0"/>
  <p:tag name="KSO_WM_UNIT_DIAGRAM_ISNUMVISUAL" val="0"/>
  <p:tag name="KSO_WM_UNIT_DIAGRAM_ISREFERUNIT" val="0"/>
  <p:tag name="KSO_WM_DIAGRAM_GROUP_CODE" val="ζ1-2"/>
  <p:tag name="KSO_WM_UNIT_BLOCK" val="0"/>
  <p:tag name="KSO_WM_TEMPLATE_CATEGORY" val="custom"/>
  <p:tag name="KSO_WM_TEMPLATE_INDEX" val="20204543"/>
  <p:tag name="KSO_WM_UNIT_ID" val="custom20204543_37*h_a*1_1"/>
  <p:tag name="KSO_WM_UNIT_TEXT_FILL_FORE_SCHEMECOLOR_INDEX" val="14"/>
  <p:tag name="KSO_WM_UNIT_TEXT_FILL_TYPE" val="1"/>
  <p:tag name="KSO_WM_UNIT_USESOURCEFORMAT_APPLY" val="1"/>
</p:tagLst>
</file>

<file path=ppt/tags/tag179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4"/>
  <p:tag name="KSO_WM_SLIDE_INDEX" val="37"/>
  <p:tag name="KSO_WM_SLIDE_SIZE" val="863.75*360"/>
  <p:tag name="KSO_WM_SLIDE_POSITION" val="47.9*108"/>
  <p:tag name="KSO_WM_DIAGRAM_GROUP_CODE" val="ζ1-2"/>
  <p:tag name="KSO_WM_SLIDE_DIAGTYPE" val="ζ"/>
  <p:tag name="KSO_WM_TAG_VERSION" val="1.0"/>
  <p:tag name="KSO_WM_BEAUTIFY_FLAG" val="#wm#"/>
  <p:tag name="KSO_WM_SLIDE_LAYOUT" val="a_i_h_ζ"/>
  <p:tag name="KSO_WM_SLIDE_LAYOUT_CNT" val="1_1_1_1"/>
  <p:tag name="KSO_WM_UNIT_FLASH_PICTURE_TYPE" val="0"/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543"/>
  <p:tag name="KSO_WM_SLIDE_ID" val="custom20204543_3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TEMPLATE_CATEGORY" val="custom"/>
  <p:tag name="KSO_WM_TEMPLATE_INDEX" val="20204543"/>
</p:tagLst>
</file>

<file path=ppt/tags/tag181.xml><?xml version="1.0" encoding="utf-8"?>
<p:tagLst xmlns:p="http://schemas.openxmlformats.org/presentationml/2006/main">
  <p:tag name="ISPRING_PRESENTATION_TITLE" val="627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3*i*1"/>
  <p:tag name="KSO_WM_UNIT_TYPE" val="i"/>
  <p:tag name="KSO_WM_UNIT_INDEX" val="1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11*i*1"/>
  <p:tag name="KSO_WM_UNIT_TYPE" val="i"/>
  <p:tag name="KSO_WM_UNIT_INDEX" val="1"/>
</p:tagLst>
</file>

<file path=ppt/tags/tag71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76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1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3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1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91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1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heme/theme1.xml><?xml version="1.0" encoding="utf-8"?>
<a:theme xmlns:a="http://schemas.openxmlformats.org/drawingml/2006/main" name="24-浅色-办公趣味-多彩">
  <a:themeElements>
    <a:clrScheme name="CLASSIC - Standart Office">
      <a:dk1>
        <a:srgbClr val="44546A"/>
      </a:dk1>
      <a:lt1>
        <a:sysClr val="window" lastClr="FFFFFF"/>
      </a:lt1>
      <a:dk2>
        <a:srgbClr val="8496B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60000"/>
              <a:lumOff val="40000"/>
            </a:schemeClr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42">
      <a:dk1>
        <a:srgbClr val="000000"/>
      </a:dk1>
      <a:lt1>
        <a:srgbClr val="FFFFFF"/>
      </a:lt1>
      <a:dk2>
        <a:srgbClr val="142C34"/>
      </a:dk2>
      <a:lt2>
        <a:srgbClr val="FFFFFF"/>
      </a:lt2>
      <a:accent1>
        <a:srgbClr val="29EBFE"/>
      </a:accent1>
      <a:accent2>
        <a:srgbClr val="11CAFF"/>
      </a:accent2>
      <a:accent3>
        <a:srgbClr val="23A2FF"/>
      </a:accent3>
      <a:accent4>
        <a:srgbClr val="6175FF"/>
      </a:accent4>
      <a:accent5>
        <a:srgbClr val="B84AEB"/>
      </a:accent5>
      <a:accent6>
        <a:srgbClr val="FE2982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WPS 演示</Application>
  <PresentationFormat>全屏显示(16:9)</PresentationFormat>
  <Paragraphs>164</Paragraphs>
  <Slides>30</Slides>
  <Notes>28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Impact</vt:lpstr>
      <vt:lpstr>汉仪旗黑-85S</vt:lpstr>
      <vt:lpstr>黑体</vt:lpstr>
      <vt:lpstr>方正兰亭黑_GBK</vt:lpstr>
      <vt:lpstr>等线</vt:lpstr>
      <vt:lpstr>华文细黑</vt:lpstr>
      <vt:lpstr>Arial Unicode MS</vt:lpstr>
      <vt:lpstr>Calibri</vt:lpstr>
      <vt:lpstr>Times New Roman</vt:lpstr>
      <vt:lpstr>Arial Unicode MS</vt:lpstr>
      <vt:lpstr>24-浅色-办公趣味-多彩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6270</dc:title>
  <dc:creator>优品PPT</dc:creator>
  <cp:keywords>http:/www.ypppt.com</cp:keywords>
  <dc:description>http://www.ypppt.com/</dc:description>
  <cp:lastModifiedBy>ylchang</cp:lastModifiedBy>
  <cp:revision>392</cp:revision>
  <dcterms:created xsi:type="dcterms:W3CDTF">2015-07-29T09:05:00Z</dcterms:created>
  <dcterms:modified xsi:type="dcterms:W3CDTF">2022-03-07T04:05:03Z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B9B037A6BED34DDEB0DB8BE14AAAE805</vt:lpwstr>
  </property>
</Properties>
</file>